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38" r:id="rId3"/>
    <p:sldId id="339" r:id="rId4"/>
    <p:sldId id="277" r:id="rId5"/>
    <p:sldId id="340" r:id="rId6"/>
    <p:sldId id="341" r:id="rId7"/>
    <p:sldId id="309" r:id="rId8"/>
    <p:sldId id="342" r:id="rId9"/>
    <p:sldId id="386" r:id="rId10"/>
    <p:sldId id="331" r:id="rId11"/>
    <p:sldId id="344"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43" r:id="rId32"/>
    <p:sldId id="34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5" r:id="rId51"/>
    <p:sldId id="383" r:id="rId52"/>
    <p:sldId id="384" r:id="rId53"/>
    <p:sldId id="346" r:id="rId5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4" autoAdjust="0"/>
    <p:restoredTop sz="77247" autoAdjust="0"/>
  </p:normalViewPr>
  <p:slideViewPr>
    <p:cSldViewPr>
      <p:cViewPr varScale="1">
        <p:scale>
          <a:sx n="94" d="100"/>
          <a:sy n="94" d="100"/>
        </p:scale>
        <p:origin x="18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18524-929C-164A-86AD-0F9188942F1F}" type="datetimeFigureOut">
              <a:rPr lang="en-US" smtClean="0"/>
              <a:t>12/31/18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37F76-BF86-C645-B812-EC2A47600BEC}" type="slidenum">
              <a:rPr lang="en-US" smtClean="0"/>
              <a:t>‹#›</a:t>
            </a:fld>
            <a:endParaRPr lang="en-US"/>
          </a:p>
        </p:txBody>
      </p:sp>
    </p:spTree>
    <p:extLst>
      <p:ext uri="{BB962C8B-B14F-4D97-AF65-F5344CB8AC3E}">
        <p14:creationId xmlns:p14="http://schemas.microsoft.com/office/powerpoint/2010/main" val="21381331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1</a:t>
            </a:fld>
            <a:endParaRPr lang="en-US"/>
          </a:p>
        </p:txBody>
      </p:sp>
    </p:spTree>
    <p:extLst>
      <p:ext uri="{BB962C8B-B14F-4D97-AF65-F5344CB8AC3E}">
        <p14:creationId xmlns:p14="http://schemas.microsoft.com/office/powerpoint/2010/main" val="91423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Indy Jones #2, Godfather</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Theme focuses not just the writer's choice of which scenes to include in the plot but also it keeps the audience focused on an emotional level while all the special effects and action sequences are going on.</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13</a:t>
            </a:fld>
            <a:endParaRPr lang="en-US"/>
          </a:p>
        </p:txBody>
      </p:sp>
    </p:spTree>
    <p:extLst>
      <p:ext uri="{BB962C8B-B14F-4D97-AF65-F5344CB8AC3E}">
        <p14:creationId xmlns:p14="http://schemas.microsoft.com/office/powerpoint/2010/main" val="231308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someone says a story was compelling, it's because there was a strong theme that focused every scene and character choice.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Besides knowing and understanding WHO your characters are, you also need to know and understand the WHY that compels them to act the way they do.</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14</a:t>
            </a:fld>
            <a:endParaRPr lang="en-US"/>
          </a:p>
        </p:txBody>
      </p:sp>
    </p:spTree>
    <p:extLst>
      <p:ext uri="{BB962C8B-B14F-4D97-AF65-F5344CB8AC3E}">
        <p14:creationId xmlns:p14="http://schemas.microsoft.com/office/powerpoint/2010/main" val="378045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about saving the country or the world…</a:t>
            </a:r>
            <a:r>
              <a:rPr lang="en-US" sz="1200" i="1" kern="1200" dirty="0">
                <a:solidFill>
                  <a:schemeClr val="tx1"/>
                </a:solidFill>
                <a:effectLst/>
                <a:latin typeface="+mn-lt"/>
                <a:ea typeface="+mn-ea"/>
                <a:cs typeface="+mn-cs"/>
              </a:rPr>
              <a:t>Patriot Games</a:t>
            </a:r>
            <a:r>
              <a:rPr lang="en-US" sz="1200" kern="1200" dirty="0">
                <a:solidFill>
                  <a:schemeClr val="tx1"/>
                </a:solidFill>
                <a:effectLst/>
                <a:latin typeface="+mn-lt"/>
                <a:ea typeface="+mn-ea"/>
                <a:cs typeface="+mn-cs"/>
              </a:rPr>
              <a:t> is really about saving a family.</a:t>
            </a:r>
            <a:r>
              <a:rPr lang="en-US" dirty="0">
                <a:effectLst/>
              </a:rPr>
              <a:t> </a:t>
            </a:r>
            <a:r>
              <a:rPr lang="en-US" sz="1200" kern="1200" dirty="0">
                <a:solidFill>
                  <a:schemeClr val="tx1"/>
                </a:solidFill>
                <a:effectLst/>
                <a:latin typeface="+mn-lt"/>
                <a:ea typeface="+mn-ea"/>
                <a:cs typeface="+mn-cs"/>
              </a:rPr>
              <a:t>Rather, two families—the good guy's and the bad guy's.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scene deals with family—will they live or die, will they be left behind, will they be proud of the hero's actions, are they neglected, are they worthy, do they love him…every scene is focused, chosen, crafted around that theme.</a:t>
            </a:r>
          </a:p>
          <a:p>
            <a:endParaRPr lang="en-US" dirty="0"/>
          </a:p>
          <a:p>
            <a:r>
              <a:rPr lang="en-US" sz="1200" kern="1200" dirty="0">
                <a:solidFill>
                  <a:schemeClr val="tx1"/>
                </a:solidFill>
                <a:effectLst/>
                <a:latin typeface="+mn-lt"/>
                <a:ea typeface="+mn-ea"/>
                <a:cs typeface="+mn-cs"/>
              </a:rPr>
              <a:t>Not sure what your theme is?  Try looking at your main character's greatest fear—that often is reflective of the theme.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What's Jack Ryan's greatest fear?  Losing his family.  What's the bad guy's? Losing his family.</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15</a:t>
            </a:fld>
            <a:endParaRPr lang="en-US"/>
          </a:p>
        </p:txBody>
      </p:sp>
    </p:spTree>
    <p:extLst>
      <p:ext uri="{BB962C8B-B14F-4D97-AF65-F5344CB8AC3E}">
        <p14:creationId xmlns:p14="http://schemas.microsoft.com/office/powerpoint/2010/main" val="191352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action thriller...could be anyone of a dozen movies</a:t>
            </a:r>
          </a:p>
        </p:txBody>
      </p:sp>
      <p:sp>
        <p:nvSpPr>
          <p:cNvPr id="4" name="Slide Number Placeholder 3"/>
          <p:cNvSpPr>
            <a:spLocks noGrp="1"/>
          </p:cNvSpPr>
          <p:nvPr>
            <p:ph type="sldNum" sz="quarter" idx="5"/>
          </p:nvPr>
        </p:nvSpPr>
        <p:spPr/>
        <p:txBody>
          <a:bodyPr/>
          <a:lstStyle/>
          <a:p>
            <a:fld id="{89D37F76-BF86-C645-B812-EC2A47600BEC}" type="slidenum">
              <a:rPr lang="en-US" smtClean="0"/>
              <a:t>16</a:t>
            </a:fld>
            <a:endParaRPr lang="en-US"/>
          </a:p>
        </p:txBody>
      </p:sp>
    </p:spTree>
    <p:extLst>
      <p:ext uri="{BB962C8B-B14F-4D97-AF65-F5344CB8AC3E}">
        <p14:creationId xmlns:p14="http://schemas.microsoft.com/office/powerpoint/2010/main" val="3938712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Clancy could have picked many themes, which one do you think he used and why?</a:t>
            </a:r>
          </a:p>
          <a:p>
            <a:endParaRPr lang="en-US" dirty="0"/>
          </a:p>
          <a:p>
            <a:r>
              <a:rPr lang="en-US" dirty="0"/>
              <a:t>Using family as his theme brings his story to life by not only resonating with the reader, but also compelling the characters, adding to their motivations.  </a:t>
            </a:r>
          </a:p>
          <a:p>
            <a:endParaRPr lang="en-US" dirty="0"/>
          </a:p>
          <a:p>
            <a:r>
              <a:rPr lang="en-US" dirty="0"/>
              <a:t>Family as a theme gives the </a:t>
            </a:r>
            <a:r>
              <a:rPr lang="en-US" dirty="0" err="1"/>
              <a:t>badguy</a:t>
            </a:r>
            <a:r>
              <a:rPr lang="ja-JP" altLang="en-US" dirty="0"/>
              <a:t>’</a:t>
            </a:r>
            <a:r>
              <a:rPr lang="en-US" dirty="0"/>
              <a:t>s </a:t>
            </a:r>
            <a:r>
              <a:rPr lang="en-US" dirty="0" err="1"/>
              <a:t>suplot</a:t>
            </a:r>
            <a:r>
              <a:rPr lang="en-US" dirty="0"/>
              <a:t> just as much urgency as the hero</a:t>
            </a:r>
            <a:r>
              <a:rPr lang="ja-JP" altLang="en-US" dirty="0"/>
              <a:t>’</a:t>
            </a:r>
            <a:r>
              <a:rPr lang="en-US" dirty="0"/>
              <a:t>s, it increases the stakes for both of them and from the opening hook makes it clear that only one of these men will be alive by the end….</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17</a:t>
            </a:fld>
            <a:endParaRPr lang="en-US"/>
          </a:p>
        </p:txBody>
      </p:sp>
    </p:spTree>
    <p:extLst>
      <p:ext uri="{BB962C8B-B14F-4D97-AF65-F5344CB8AC3E}">
        <p14:creationId xmlns:p14="http://schemas.microsoft.com/office/powerpoint/2010/main" val="375111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a theme that focuses on the main characters</a:t>
            </a:r>
            <a:r>
              <a:rPr lang="ja-JP" altLang="en-US" dirty="0"/>
              <a:t>’</a:t>
            </a:r>
            <a:r>
              <a:rPr lang="en-US" dirty="0"/>
              <a:t> relationships, Patriot Games becomes what I would call a thriller with heart.  I think these are very popular because they resonate with both men and women readers--everyone has relationships of some sort, so when you put these in jeopardy and use them to increase the plot</a:t>
            </a:r>
            <a:r>
              <a:rPr lang="ja-JP" altLang="en-US" dirty="0"/>
              <a:t>’</a:t>
            </a:r>
            <a:r>
              <a:rPr lang="en-US" dirty="0"/>
              <a:t>s stakes, it creates emotion in the readers as well.</a:t>
            </a:r>
          </a:p>
          <a:p>
            <a:endParaRPr lang="en-US" dirty="0"/>
          </a:p>
          <a:p>
            <a:r>
              <a:rPr lang="en-US" dirty="0"/>
              <a:t>Notice how Clancy takes an ordinary man and shows us his ordinary world, then forces him to take action that impacts not only his world but the world at large.  The essence of any thriller.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18</a:t>
            </a:fld>
            <a:endParaRPr lang="en-US"/>
          </a:p>
        </p:txBody>
      </p:sp>
    </p:spTree>
    <p:extLst>
      <p:ext uri="{BB962C8B-B14F-4D97-AF65-F5344CB8AC3E}">
        <p14:creationId xmlns:p14="http://schemas.microsoft.com/office/powerpoint/2010/main" val="8331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themes you're using in your </a:t>
            </a:r>
            <a:r>
              <a:rPr lang="en-US" dirty="0" err="1"/>
              <a:t>wip</a:t>
            </a:r>
            <a:r>
              <a:rPr lang="en-US" dirty="0"/>
              <a:t>???  How do they drive the plot?  Force the character to make tough decisions?</a:t>
            </a:r>
          </a:p>
          <a:p>
            <a:endParaRPr lang="en-US" dirty="0"/>
          </a:p>
          <a:p>
            <a:r>
              <a:rPr lang="en-US" dirty="0"/>
              <a:t>Take a minute and write down what your book is really about on a primal level…. It might be just one word, two or three at most...</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19</a:t>
            </a:fld>
            <a:endParaRPr lang="en-US"/>
          </a:p>
        </p:txBody>
      </p:sp>
    </p:spTree>
    <p:extLst>
      <p:ext uri="{BB962C8B-B14F-4D97-AF65-F5344CB8AC3E}">
        <p14:creationId xmlns:p14="http://schemas.microsoft.com/office/powerpoint/2010/main" val="249348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that 5 second rule—your opening needs to do ALL this and fast!</a:t>
            </a:r>
          </a:p>
          <a:p>
            <a:endParaRPr lang="en-US" dirty="0"/>
          </a:p>
          <a:p>
            <a:r>
              <a:rPr lang="en-US" dirty="0"/>
              <a:t>We’ll be sharing opening lines later, but for now take yours and ask yourself if it’s working to do all of the above</a:t>
            </a:r>
            <a:r>
              <a:rPr lang="mr-IN" dirty="0"/>
              <a:t>…</a:t>
            </a:r>
            <a:r>
              <a:rPr lang="en-US" dirty="0"/>
              <a:t> let’s see some that work</a:t>
            </a:r>
          </a:p>
        </p:txBody>
      </p:sp>
      <p:sp>
        <p:nvSpPr>
          <p:cNvPr id="4" name="Slide Number Placeholder 3"/>
          <p:cNvSpPr>
            <a:spLocks noGrp="1"/>
          </p:cNvSpPr>
          <p:nvPr>
            <p:ph type="sldNum" sz="quarter" idx="10"/>
          </p:nvPr>
        </p:nvSpPr>
        <p:spPr/>
        <p:txBody>
          <a:bodyPr/>
          <a:lstStyle/>
          <a:p>
            <a:fld id="{89D37F76-BF86-C645-B812-EC2A47600BEC}" type="slidenum">
              <a:rPr lang="en-US" smtClean="0"/>
              <a:t>20</a:t>
            </a:fld>
            <a:endParaRPr lang="en-US"/>
          </a:p>
        </p:txBody>
      </p:sp>
    </p:spTree>
    <p:extLst>
      <p:ext uri="{BB962C8B-B14F-4D97-AF65-F5344CB8AC3E}">
        <p14:creationId xmlns:p14="http://schemas.microsoft.com/office/powerpoint/2010/main" val="12279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Reflects theme? Promise of emotion? </a:t>
            </a:r>
            <a:r>
              <a:rPr lang="en-US" dirty="0" err="1"/>
              <a:t>Microtension</a:t>
            </a:r>
            <a:r>
              <a:rPr lang="en-US" dirty="0"/>
              <a:t>? Mirrors the ending? Opens New World?</a:t>
            </a:r>
          </a:p>
        </p:txBody>
      </p:sp>
      <p:sp>
        <p:nvSpPr>
          <p:cNvPr id="4" name="Slide Number Placeholder 3"/>
          <p:cNvSpPr>
            <a:spLocks noGrp="1"/>
          </p:cNvSpPr>
          <p:nvPr>
            <p:ph type="sldNum" sz="quarter" idx="10"/>
          </p:nvPr>
        </p:nvSpPr>
        <p:spPr/>
        <p:txBody>
          <a:bodyPr/>
          <a:lstStyle/>
          <a:p>
            <a:fld id="{89D37F76-BF86-C645-B812-EC2A47600BEC}" type="slidenum">
              <a:rPr lang="en-US" smtClean="0"/>
              <a:t>21</a:t>
            </a:fld>
            <a:endParaRPr lang="en-US"/>
          </a:p>
        </p:txBody>
      </p:sp>
    </p:spTree>
    <p:extLst>
      <p:ext uri="{BB962C8B-B14F-4D97-AF65-F5344CB8AC3E}">
        <p14:creationId xmlns:p14="http://schemas.microsoft.com/office/powerpoint/2010/main" val="324135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37F76-BF86-C645-B812-EC2A47600BEC}" type="slidenum">
              <a:rPr lang="en-US" smtClean="0"/>
              <a:t>23</a:t>
            </a:fld>
            <a:endParaRPr lang="en-US"/>
          </a:p>
        </p:txBody>
      </p:sp>
    </p:spTree>
    <p:extLst>
      <p:ext uri="{BB962C8B-B14F-4D97-AF65-F5344CB8AC3E}">
        <p14:creationId xmlns:p14="http://schemas.microsoft.com/office/powerpoint/2010/main" val="426206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agree on power of story, but what IS story?</a:t>
            </a:r>
          </a:p>
        </p:txBody>
      </p:sp>
      <p:sp>
        <p:nvSpPr>
          <p:cNvPr id="4" name="Slide Number Placeholder 3"/>
          <p:cNvSpPr>
            <a:spLocks noGrp="1"/>
          </p:cNvSpPr>
          <p:nvPr>
            <p:ph type="sldNum" sz="quarter" idx="5"/>
          </p:nvPr>
        </p:nvSpPr>
        <p:spPr/>
        <p:txBody>
          <a:bodyPr/>
          <a:lstStyle/>
          <a:p>
            <a:fld id="{89D37F76-BF86-C645-B812-EC2A47600BEC}" type="slidenum">
              <a:rPr lang="en-US" smtClean="0"/>
              <a:t>4</a:t>
            </a:fld>
            <a:endParaRPr lang="en-US"/>
          </a:p>
        </p:txBody>
      </p:sp>
    </p:spTree>
    <p:extLst>
      <p:ext uri="{BB962C8B-B14F-4D97-AF65-F5344CB8AC3E}">
        <p14:creationId xmlns:p14="http://schemas.microsoft.com/office/powerpoint/2010/main" val="2216555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Got some idea what this </a:t>
            </a:r>
            <a:r>
              <a:rPr lang="en-US" dirty="0" err="1"/>
              <a:t>pov</a:t>
            </a:r>
            <a:r>
              <a:rPr lang="en-US" dirty="0"/>
              <a:t> character is feeling?  No lack of visceral details here!</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24</a:t>
            </a:fld>
            <a:endParaRPr lang="en-US"/>
          </a:p>
        </p:txBody>
      </p:sp>
    </p:spTree>
    <p:extLst>
      <p:ext uri="{BB962C8B-B14F-4D97-AF65-F5344CB8AC3E}">
        <p14:creationId xmlns:p14="http://schemas.microsoft.com/office/powerpoint/2010/main" val="353644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It</a:t>
            </a:r>
            <a:r>
              <a:rPr lang="ja-JP" altLang="en-US" dirty="0"/>
              <a:t>’</a:t>
            </a:r>
            <a:r>
              <a:rPr lang="en-US" dirty="0"/>
              <a:t>s  not enough to reveal your character</a:t>
            </a:r>
            <a:r>
              <a:rPr lang="ja-JP" altLang="en-US" dirty="0"/>
              <a:t>’</a:t>
            </a:r>
            <a:r>
              <a:rPr lang="en-US" dirty="0"/>
              <a:t>s emotions.  You need to also evoke emotion from your </a:t>
            </a:r>
            <a:r>
              <a:rPr lang="en-US" dirty="0" err="1"/>
              <a:t>reader.Make</a:t>
            </a:r>
            <a:r>
              <a:rPr lang="en-US" dirty="0"/>
              <a:t> them care about your world and your characters.  Evocative details create atmosphere, setting, tone.  How a writer uses evocative details is often a large part of their voice.</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25</a:t>
            </a:fld>
            <a:endParaRPr lang="en-US"/>
          </a:p>
        </p:txBody>
      </p:sp>
    </p:spTree>
    <p:extLst>
      <p:ext uri="{BB962C8B-B14F-4D97-AF65-F5344CB8AC3E}">
        <p14:creationId xmlns:p14="http://schemas.microsoft.com/office/powerpoint/2010/main" val="191147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Did this make you smile?  Do you think this is going to be a fun read?  What does this opening tell you about the writer's voice?  How many of you guys have used the word Plunked???</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26</a:t>
            </a:fld>
            <a:endParaRPr lang="en-US"/>
          </a:p>
        </p:txBody>
      </p:sp>
    </p:spTree>
    <p:extLst>
      <p:ext uri="{BB962C8B-B14F-4D97-AF65-F5344CB8AC3E}">
        <p14:creationId xmlns:p14="http://schemas.microsoft.com/office/powerpoint/2010/main" val="2662856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Telling details are the brick and mortar that you create your fictional world with.  These choices, what to include, which words to use, are vital to pulling the reader in and to creating the lightning fast pace that thrillers are known for.  These details allow the reader to suspend belief and to follow wherever you lead them.</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27</a:t>
            </a:fld>
            <a:endParaRPr lang="en-US"/>
          </a:p>
        </p:txBody>
      </p:sp>
    </p:spTree>
    <p:extLst>
      <p:ext uri="{BB962C8B-B14F-4D97-AF65-F5344CB8AC3E}">
        <p14:creationId xmlns:p14="http://schemas.microsoft.com/office/powerpoint/2010/main" val="991170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Reflects theme? How to forgive </a:t>
            </a:r>
            <a:r>
              <a:rPr lang="en-US" dirty="0" err="1"/>
              <a:t>ourself</a:t>
            </a:r>
            <a:r>
              <a:rPr lang="en-US" dirty="0"/>
              <a:t> when we’ve done the unforgivable?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Promise of emotion? </a:t>
            </a:r>
            <a:r>
              <a:rPr lang="en-US" dirty="0" err="1"/>
              <a:t>Microtension</a:t>
            </a:r>
            <a:r>
              <a:rPr lang="en-US" dirty="0"/>
              <a:t>? Mirrors the ending? Opens New World?</a:t>
            </a:r>
          </a:p>
          <a:p>
            <a:endParaRPr lang="en-US" dirty="0"/>
          </a:p>
        </p:txBody>
      </p:sp>
      <p:sp>
        <p:nvSpPr>
          <p:cNvPr id="4" name="Slide Number Placeholder 3"/>
          <p:cNvSpPr>
            <a:spLocks noGrp="1"/>
          </p:cNvSpPr>
          <p:nvPr>
            <p:ph type="sldNum" sz="quarter" idx="5"/>
          </p:nvPr>
        </p:nvSpPr>
        <p:spPr/>
        <p:txBody>
          <a:bodyPr/>
          <a:lstStyle/>
          <a:p>
            <a:fld id="{89D37F76-BF86-C645-B812-EC2A47600BEC}" type="slidenum">
              <a:rPr lang="en-US" smtClean="0"/>
              <a:t>28</a:t>
            </a:fld>
            <a:endParaRPr lang="en-US"/>
          </a:p>
        </p:txBody>
      </p:sp>
    </p:spTree>
    <p:extLst>
      <p:ext uri="{BB962C8B-B14F-4D97-AF65-F5344CB8AC3E}">
        <p14:creationId xmlns:p14="http://schemas.microsoft.com/office/powerpoint/2010/main" val="2671349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passage combines all three: visceral, evocative, telling.  It definitely is visceral--revealing the </a:t>
            </a:r>
            <a:r>
              <a:rPr lang="en-US" dirty="0" err="1"/>
              <a:t>pov</a:t>
            </a:r>
            <a:r>
              <a:rPr lang="en-US" dirty="0"/>
              <a:t> char's laconic style.</a:t>
            </a:r>
          </a:p>
          <a:p>
            <a:endParaRPr lang="en-US" dirty="0"/>
          </a:p>
          <a:p>
            <a:r>
              <a:rPr lang="en-US" dirty="0"/>
              <a:t>What kind of emotion do you feel?  Are you intrigued?  Want to know why the sheriff shot half his men?  </a:t>
            </a:r>
          </a:p>
          <a:p>
            <a:endParaRPr lang="en-US" dirty="0"/>
          </a:p>
          <a:p>
            <a:r>
              <a:rPr lang="en-US" dirty="0"/>
              <a:t>And how about those telling details: We're in Mineral County--small town where real laws might not apply, we have a </a:t>
            </a:r>
            <a:r>
              <a:rPr lang="en-US" dirty="0" err="1"/>
              <a:t>sherriff</a:t>
            </a:r>
            <a:r>
              <a:rPr lang="en-US" dirty="0"/>
              <a:t> and deputy, and "we" shot half of the rest of the department.  Why only half and not all? How his deputy feels about him now? Do you want to read on, are you hooked?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Reflects theme? Promise of emotion? </a:t>
            </a:r>
            <a:r>
              <a:rPr lang="en-US" dirty="0" err="1"/>
              <a:t>Microtension</a:t>
            </a:r>
            <a:r>
              <a:rPr lang="en-US" dirty="0"/>
              <a:t>? Mirrors the ending? Opens New World?</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29</a:t>
            </a:fld>
            <a:endParaRPr lang="en-US"/>
          </a:p>
        </p:txBody>
      </p:sp>
    </p:spTree>
    <p:extLst>
      <p:ext uri="{BB962C8B-B14F-4D97-AF65-F5344CB8AC3E}">
        <p14:creationId xmlns:p14="http://schemas.microsoft.com/office/powerpoint/2010/main" val="200695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your opening </a:t>
            </a:r>
            <a:r>
              <a:rPr lang="en-US"/>
              <a:t>first line, </a:t>
            </a:r>
            <a:r>
              <a:rPr lang="en-US" dirty="0"/>
              <a:t>a few mins to tweak, share and analyze...</a:t>
            </a:r>
          </a:p>
        </p:txBody>
      </p:sp>
      <p:sp>
        <p:nvSpPr>
          <p:cNvPr id="4" name="Slide Number Placeholder 3"/>
          <p:cNvSpPr>
            <a:spLocks noGrp="1"/>
          </p:cNvSpPr>
          <p:nvPr>
            <p:ph type="sldNum" sz="quarter" idx="10"/>
          </p:nvPr>
        </p:nvSpPr>
        <p:spPr/>
        <p:txBody>
          <a:bodyPr/>
          <a:lstStyle/>
          <a:p>
            <a:fld id="{89D37F76-BF86-C645-B812-EC2A47600BEC}" type="slidenum">
              <a:rPr lang="en-US" smtClean="0"/>
              <a:t>30</a:t>
            </a:fld>
            <a:endParaRPr lang="en-US"/>
          </a:p>
        </p:txBody>
      </p:sp>
    </p:spTree>
    <p:extLst>
      <p:ext uri="{BB962C8B-B14F-4D97-AF65-F5344CB8AC3E}">
        <p14:creationId xmlns:p14="http://schemas.microsoft.com/office/powerpoint/2010/main" val="3447584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32</a:t>
            </a:fld>
            <a:endParaRPr lang="en-US"/>
          </a:p>
        </p:txBody>
      </p:sp>
    </p:spTree>
    <p:extLst>
      <p:ext uri="{BB962C8B-B14F-4D97-AF65-F5344CB8AC3E}">
        <p14:creationId xmlns:p14="http://schemas.microsoft.com/office/powerpoint/2010/main" val="91423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mr-IN" dirty="0"/>
              <a:t>…</a:t>
            </a:r>
            <a:r>
              <a:rPr lang="en-US" dirty="0"/>
              <a:t>how do we know WHAT</a:t>
            </a:r>
            <a:r>
              <a:rPr lang="en-US" baseline="0" dirty="0"/>
              <a:t> actions/decisions they choose?</a:t>
            </a:r>
          </a:p>
          <a:p>
            <a:endParaRPr lang="en-US" baseline="0" dirty="0"/>
          </a:p>
          <a:p>
            <a:r>
              <a:rPr lang="en-US" baseline="0" dirty="0"/>
              <a:t>How do any of us make decisions? We LEARN what works for us over time from our past experiences, AKA....</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33</a:t>
            </a:fld>
            <a:endParaRPr lang="en-US"/>
          </a:p>
        </p:txBody>
      </p:sp>
    </p:spTree>
    <p:extLst>
      <p:ext uri="{BB962C8B-B14F-4D97-AF65-F5344CB8AC3E}">
        <p14:creationId xmlns:p14="http://schemas.microsoft.com/office/powerpoint/2010/main" val="409503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34</a:t>
            </a:fld>
            <a:endParaRPr lang="en-US"/>
          </a:p>
        </p:txBody>
      </p:sp>
    </p:spTree>
    <p:extLst>
      <p:ext uri="{BB962C8B-B14F-4D97-AF65-F5344CB8AC3E}">
        <p14:creationId xmlns:p14="http://schemas.microsoft.com/office/powerpoint/2010/main" val="216103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act, five act, seven, eight, whatever works for you</a:t>
            </a:r>
          </a:p>
        </p:txBody>
      </p:sp>
      <p:sp>
        <p:nvSpPr>
          <p:cNvPr id="4" name="Slide Number Placeholder 3"/>
          <p:cNvSpPr>
            <a:spLocks noGrp="1"/>
          </p:cNvSpPr>
          <p:nvPr>
            <p:ph type="sldNum" sz="quarter" idx="10"/>
          </p:nvPr>
        </p:nvSpPr>
        <p:spPr/>
        <p:txBody>
          <a:bodyPr/>
          <a:lstStyle/>
          <a:p>
            <a:fld id="{89D37F76-BF86-C645-B812-EC2A47600BEC}" type="slidenum">
              <a:rPr lang="en-US" smtClean="0"/>
              <a:t>6</a:t>
            </a:fld>
            <a:endParaRPr lang="en-US"/>
          </a:p>
        </p:txBody>
      </p:sp>
    </p:spTree>
    <p:extLst>
      <p:ext uri="{BB962C8B-B14F-4D97-AF65-F5344CB8AC3E}">
        <p14:creationId xmlns:p14="http://schemas.microsoft.com/office/powerpoint/2010/main" val="4194291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Psychic wound, misbelief, unconscious</a:t>
            </a:r>
            <a:r>
              <a:rPr lang="en-US" baseline="0" dirty="0"/>
              <a:t> need, greatest fear</a:t>
            </a:r>
            <a:r>
              <a:rPr lang="mr-IN" baseline="0" dirty="0"/>
              <a:t>…</a:t>
            </a:r>
            <a:r>
              <a:rPr lang="en-US" baseline="0" dirty="0"/>
              <a:t>our past informs our present and future and gives you bookends for the plot and character arc</a:t>
            </a:r>
          </a:p>
          <a:p>
            <a:endParaRPr lang="en-US" baseline="0" dirty="0"/>
          </a:p>
          <a:p>
            <a:r>
              <a:rPr lang="en-US" baseline="0" dirty="0"/>
              <a:t>If know Default and why it came to be, also know how to best challenge characters and what end of book must be to reflect character learning a NEW way to deal with world</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35</a:t>
            </a:fld>
            <a:endParaRPr lang="en-US"/>
          </a:p>
        </p:txBody>
      </p:sp>
    </p:spTree>
    <p:extLst>
      <p:ext uri="{BB962C8B-B14F-4D97-AF65-F5344CB8AC3E}">
        <p14:creationId xmlns:p14="http://schemas.microsoft.com/office/powerpoint/2010/main" val="821199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Inner goals are often unconscious, revealed to the reader by the character's actions although the character may never become aware of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relearning how you’ve lived your entire life is not going to be simple—you will need to take them to hell and back, force them to face their greatest fears and learn more about their own secrets than ANYONE would ever want to</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36</a:t>
            </a:fld>
            <a:endParaRPr lang="en-US"/>
          </a:p>
        </p:txBody>
      </p:sp>
    </p:spTree>
    <p:extLst>
      <p:ext uri="{BB962C8B-B14F-4D97-AF65-F5344CB8AC3E}">
        <p14:creationId xmlns:p14="http://schemas.microsoft.com/office/powerpoint/2010/main" val="1216024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Goals reflect the resolution of the book, represent the future of the character.  Just as motivation emerges from their past.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just like in real life, if you know WHY a person wants something (their motivation) and WHAT they want (their goals), then you can often understand HOW they're going to get into trouble as they try to achieve their goals.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38</a:t>
            </a:fld>
            <a:endParaRPr lang="en-US"/>
          </a:p>
        </p:txBody>
      </p:sp>
    </p:spTree>
    <p:extLst>
      <p:ext uri="{BB962C8B-B14F-4D97-AF65-F5344CB8AC3E}">
        <p14:creationId xmlns:p14="http://schemas.microsoft.com/office/powerpoint/2010/main" val="171651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Leading to the ninety percent or more of the book that is in the present, the here and now.  This is the character's flesh and bones, their chance to really come to life.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By revealing their choices.  Their actions.  Their decisions.  Their sacrifices. </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39</a:t>
            </a:fld>
            <a:endParaRPr lang="en-US"/>
          </a:p>
        </p:txBody>
      </p:sp>
    </p:spTree>
    <p:extLst>
      <p:ext uri="{BB962C8B-B14F-4D97-AF65-F5344CB8AC3E}">
        <p14:creationId xmlns:p14="http://schemas.microsoft.com/office/powerpoint/2010/main" val="452544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Conflict means placing characters under pressure and forcing them to take action.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their actions we learn about them, we begin to identify with them, we even start to care—not only whether they win or lose, but about what happens to them, we want to feel them living beyond the confines of the pages of the book.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and every decision—from what your character eats, wears or who they chose to associate with, their living arrangements, the car they drive, the job they do—all of these reveal character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40</a:t>
            </a:fld>
            <a:endParaRPr lang="en-US"/>
          </a:p>
        </p:txBody>
      </p:sp>
    </p:spTree>
    <p:extLst>
      <p:ext uri="{BB962C8B-B14F-4D97-AF65-F5344CB8AC3E}">
        <p14:creationId xmlns:p14="http://schemas.microsoft.com/office/powerpoint/2010/main" val="1792490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Outer conflict is from external events: forces of nature, solving a mystery, making a journey.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Inner conflict is from inner turmoil: doubts, fears, anxieties, fears.  Did I mention fear?  Knowing your characters' secret, hidden fears and forcing them to face them in different situations will add structure and resonance to your plot. </a:t>
            </a:r>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41</a:t>
            </a:fld>
            <a:endParaRPr lang="en-US"/>
          </a:p>
        </p:txBody>
      </p:sp>
    </p:spTree>
    <p:extLst>
      <p:ext uri="{BB962C8B-B14F-4D97-AF65-F5344CB8AC3E}">
        <p14:creationId xmlns:p14="http://schemas.microsoft.com/office/powerpoint/2010/main" val="3768289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inner</a:t>
            </a:r>
            <a:r>
              <a:rPr lang="en-US" baseline="0" dirty="0"/>
              <a:t> conflict/fears with theme and get one-two punch</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42</a:t>
            </a:fld>
            <a:endParaRPr lang="en-US"/>
          </a:p>
        </p:txBody>
      </p:sp>
    </p:spTree>
    <p:extLst>
      <p:ext uri="{BB962C8B-B14F-4D97-AF65-F5344CB8AC3E}">
        <p14:creationId xmlns:p14="http://schemas.microsoft.com/office/powerpoint/2010/main" val="3682064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Where do we learn our default action? When is that psychic wound created or that misbelief established so firmly it changes how we react to everything for the rest of our lives (or at least until we’re tested in a story)?</a:t>
            </a:r>
            <a:r>
              <a:rPr lang="en-US" dirty="0">
                <a:effectLst/>
              </a:rPr>
              <a:t> </a:t>
            </a:r>
          </a:p>
          <a:p>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instance, any character whose mantra (or attitude) is: </a:t>
            </a:r>
            <a:r>
              <a:rPr lang="en-US" sz="1200" i="1" kern="1200" dirty="0">
                <a:solidFill>
                  <a:schemeClr val="tx1"/>
                </a:solidFill>
                <a:effectLst/>
                <a:latin typeface="+mn-lt"/>
                <a:ea typeface="+mn-ea"/>
                <a:cs typeface="+mn-cs"/>
              </a:rPr>
              <a:t>if it </a:t>
            </a:r>
            <a:r>
              <a:rPr lang="en-US" sz="1200" i="1" kern="1200" dirty="0" err="1">
                <a:solidFill>
                  <a:schemeClr val="tx1"/>
                </a:solidFill>
                <a:effectLst/>
                <a:latin typeface="+mn-lt"/>
                <a:ea typeface="+mn-ea"/>
                <a:cs typeface="+mn-cs"/>
              </a:rPr>
              <a:t>ain't</a:t>
            </a:r>
            <a:r>
              <a:rPr lang="en-US" sz="1200" i="1" kern="1200" dirty="0">
                <a:solidFill>
                  <a:schemeClr val="tx1"/>
                </a:solidFill>
                <a:effectLst/>
                <a:latin typeface="+mn-lt"/>
                <a:ea typeface="+mn-ea"/>
                <a:cs typeface="+mn-cs"/>
              </a:rPr>
              <a:t> broke, don't fix it</a:t>
            </a:r>
            <a:r>
              <a:rPr lang="en-US" sz="1200" kern="1200" dirty="0">
                <a:solidFill>
                  <a:schemeClr val="tx1"/>
                </a:solidFill>
                <a:effectLst/>
                <a:latin typeface="+mn-lt"/>
                <a:ea typeface="+mn-ea"/>
                <a:cs typeface="+mn-cs"/>
              </a:rPr>
              <a:t> is going to react in a very different way to unexpected change than one whose mantra is: </a:t>
            </a:r>
            <a:r>
              <a:rPr lang="en-US" sz="1200" i="1" kern="1200" dirty="0">
                <a:solidFill>
                  <a:schemeClr val="tx1"/>
                </a:solidFill>
                <a:effectLst/>
                <a:latin typeface="+mn-lt"/>
                <a:ea typeface="+mn-ea"/>
                <a:cs typeface="+mn-cs"/>
              </a:rPr>
              <a:t>variety is the spice of life.</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43</a:t>
            </a:fld>
            <a:endParaRPr lang="en-US"/>
          </a:p>
        </p:txBody>
      </p:sp>
    </p:spTree>
    <p:extLst>
      <p:ext uri="{BB962C8B-B14F-4D97-AF65-F5344CB8AC3E}">
        <p14:creationId xmlns:p14="http://schemas.microsoft.com/office/powerpoint/2010/main" val="1250803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Inner Goals are often shades of grey, but should have some tangible element that a reader can cling to, to allow the reader to feel satisfied that the character has achieved their Inner Goal. They’re tied to the character’s Default as well as their greatest Fear, which they created their Default to guard against.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9D37F76-BF86-C645-B812-EC2A47600BEC}" type="slidenum">
              <a:rPr lang="en-US" smtClean="0"/>
              <a:t>45</a:t>
            </a:fld>
            <a:endParaRPr lang="en-US"/>
          </a:p>
        </p:txBody>
      </p:sp>
    </p:spTree>
    <p:extLst>
      <p:ext uri="{BB962C8B-B14F-4D97-AF65-F5344CB8AC3E}">
        <p14:creationId xmlns:p14="http://schemas.microsoft.com/office/powerpoint/2010/main" val="832334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t>
            </a:r>
            <a:r>
              <a:rPr lang="en-US" sz="1200" i="1" kern="1200" dirty="0">
                <a:solidFill>
                  <a:schemeClr val="tx1"/>
                </a:solidFill>
                <a:effectLst/>
                <a:latin typeface="+mn-lt"/>
                <a:ea typeface="+mn-ea"/>
                <a:cs typeface="+mn-cs"/>
              </a:rPr>
              <a:t>Silence of the Lambs</a:t>
            </a:r>
            <a:r>
              <a:rPr lang="en-US" sz="1200" kern="1200" dirty="0">
                <a:solidFill>
                  <a:schemeClr val="tx1"/>
                </a:solidFill>
                <a:effectLst/>
                <a:latin typeface="+mn-lt"/>
                <a:ea typeface="+mn-ea"/>
                <a:cs typeface="+mn-cs"/>
              </a:rPr>
              <a:t>, Clarice's unconscious desire, hidden need, Inner Goal, is to face her fears of abandonment caused by her father's death and what happened on her uncle's farm.  It's subtle—she doesn't recognize this need until near the end of the book, and yet Harris clearly planned this additional depth very carefully.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even named the book after it.  Genius!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Clarice has no idea what the title of the book is, but the reader does. </a:t>
            </a:r>
            <a:endParaRPr lang="en-US" dirty="0"/>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9D37F76-BF86-C645-B812-EC2A47600BEC}" type="slidenum">
              <a:rPr lang="en-US" smtClean="0"/>
              <a:t>46</a:t>
            </a:fld>
            <a:endParaRPr lang="en-US"/>
          </a:p>
        </p:txBody>
      </p:sp>
    </p:spTree>
    <p:extLst>
      <p:ext uri="{BB962C8B-B14F-4D97-AF65-F5344CB8AC3E}">
        <p14:creationId xmlns:p14="http://schemas.microsoft.com/office/powerpoint/2010/main" val="83233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paths to get to where we want to go, so need a clear vision…it could be making money, then your path will be different, could be to delight and entertain readers, or to build a legacy…wherever</a:t>
            </a:r>
            <a:r>
              <a:rPr lang="en-US" baseline="0" dirty="0"/>
              <a:t> your vision leads you, you need the tools to make the journey…</a:t>
            </a:r>
          </a:p>
          <a:p>
            <a:endParaRPr lang="en-US" baseline="0" dirty="0"/>
          </a:p>
          <a:p>
            <a:r>
              <a:rPr lang="en-US" baseline="0" dirty="0"/>
              <a:t>We’ll be focused on the last: know your story</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7</a:t>
            </a:fld>
            <a:endParaRPr lang="en-US"/>
          </a:p>
        </p:txBody>
      </p:sp>
    </p:spTree>
    <p:extLst>
      <p:ext uri="{BB962C8B-B14F-4D97-AF65-F5344CB8AC3E}">
        <p14:creationId xmlns:p14="http://schemas.microsoft.com/office/powerpoint/2010/main" val="3270515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Clarice's greatest fear is of being abandoned, of being alone and unable to survive or save anything—not even a little lamb.</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47</a:t>
            </a:fld>
            <a:endParaRPr lang="en-US"/>
          </a:p>
        </p:txBody>
      </p:sp>
    </p:spTree>
    <p:extLst>
      <p:ext uri="{BB962C8B-B14F-4D97-AF65-F5344CB8AC3E}">
        <p14:creationId xmlns:p14="http://schemas.microsoft.com/office/powerpoint/2010/main" val="3688755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 Default Action is to go it alone so she can be in control. Why? because her greatest fear is being abandoned, helpless, so she's forged a life where her Default Action, is her greatest strength…until the Black Moment when she discovers it's also her greatest weakness.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childhood trauma led to her developing a Default of never allowing an innocent to suffer harm if she can help it—even if it means risking her life, her career, everything.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how does Harris use this in the book?  She's abandoned by the FBI, alone in the dark with a killer stalking her and the life of an innocent in her hands.  Facing her greatest fear.  Once she conquers it, that unconscious need is satisfied.  She can now move forward, a better person, someone now ready to become the leader she’s destined to be.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48</a:t>
            </a:fld>
            <a:endParaRPr lang="en-US"/>
          </a:p>
        </p:txBody>
      </p:sp>
    </p:spTree>
    <p:extLst>
      <p:ext uri="{BB962C8B-B14F-4D97-AF65-F5344CB8AC3E}">
        <p14:creationId xmlns:p14="http://schemas.microsoft.com/office/powerpoint/2010/main" val="827493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Need</a:t>
            </a:r>
            <a:r>
              <a:rPr lang="en-US" sz="1200" kern="1200" dirty="0">
                <a:solidFill>
                  <a:schemeClr val="tx1"/>
                </a:solidFill>
                <a:effectLst/>
                <a:latin typeface="+mn-lt"/>
                <a:ea typeface="+mn-ea"/>
                <a:cs typeface="+mn-cs"/>
              </a:rPr>
              <a:t> is tied to the character's greatest</a:t>
            </a:r>
            <a:r>
              <a:rPr lang="en-US" sz="1200" b="1" kern="1200" dirty="0">
                <a:solidFill>
                  <a:schemeClr val="tx1"/>
                </a:solidFill>
                <a:effectLst/>
                <a:latin typeface="+mn-lt"/>
                <a:ea typeface="+mn-ea"/>
                <a:cs typeface="+mn-cs"/>
              </a:rPr>
              <a:t> Fear, </a:t>
            </a:r>
            <a:r>
              <a:rPr lang="en-US" sz="1200" kern="1200" dirty="0">
                <a:solidFill>
                  <a:schemeClr val="tx1"/>
                </a:solidFill>
                <a:effectLst/>
                <a:latin typeface="+mn-lt"/>
                <a:ea typeface="+mn-ea"/>
                <a:cs typeface="+mn-cs"/>
              </a:rPr>
              <a:t>which they created their </a:t>
            </a:r>
            <a:r>
              <a:rPr lang="en-US" sz="1200" b="1" kern="1200" dirty="0">
                <a:solidFill>
                  <a:schemeClr val="tx1"/>
                </a:solidFill>
                <a:effectLst/>
                <a:latin typeface="+mn-lt"/>
                <a:ea typeface="+mn-ea"/>
                <a:cs typeface="+mn-cs"/>
              </a:rPr>
              <a:t>Default </a:t>
            </a:r>
            <a:r>
              <a:rPr lang="en-US" sz="1200" kern="1200" dirty="0">
                <a:solidFill>
                  <a:schemeClr val="tx1"/>
                </a:solidFill>
                <a:effectLst/>
                <a:latin typeface="+mn-lt"/>
                <a:ea typeface="+mn-ea"/>
                <a:cs typeface="+mn-cs"/>
              </a:rPr>
              <a:t>to protect them from facing.  These intersect at the moment when the character faces this fear head-on as the worst thing that could ever, ever happen to them….called the </a:t>
            </a:r>
            <a:r>
              <a:rPr lang="en-US" sz="1200" b="1" kern="1200" dirty="0">
                <a:solidFill>
                  <a:schemeClr val="tx1"/>
                </a:solidFill>
                <a:effectLst/>
                <a:latin typeface="+mn-lt"/>
                <a:ea typeface="+mn-ea"/>
                <a:cs typeface="+mn-cs"/>
              </a:rPr>
              <a:t>Black Moment</a:t>
            </a:r>
            <a:r>
              <a:rPr lang="en-US" sz="1200" kern="1200" dirty="0">
                <a:solidFill>
                  <a:schemeClr val="tx1"/>
                </a:solidFill>
                <a:effectLst/>
                <a:latin typeface="+mn-lt"/>
                <a:ea typeface="+mn-ea"/>
                <a:cs typeface="+mn-cs"/>
              </a:rPr>
              <a:t> of the story's Act Three.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Immediately following this Black Moment comes the Climax where the character either succeeds or fails in their Outer Goal—based on whether or not they were successful in overcoming their fear and changing.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other words, the plot and pacing are tied to the character's Want.  AND, if you also give your character an Inner Goal, that Need should also be resolved during the scenes surrounding the climax.</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49</a:t>
            </a:fld>
            <a:endParaRPr lang="en-US"/>
          </a:p>
        </p:txBody>
      </p:sp>
    </p:spTree>
    <p:extLst>
      <p:ext uri="{BB962C8B-B14F-4D97-AF65-F5344CB8AC3E}">
        <p14:creationId xmlns:p14="http://schemas.microsoft.com/office/powerpoint/2010/main" val="2201601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Archetypes are universal shorthand—create instant recognition in reader</a:t>
            </a:r>
            <a:r>
              <a:rPr lang="mr-IN" dirty="0"/>
              <a:t>…</a:t>
            </a:r>
            <a:r>
              <a:rPr lang="en-US" dirty="0"/>
              <a:t>but just like all seeds might look alike, they don’t sprout into the same plant</a:t>
            </a:r>
            <a:r>
              <a:rPr lang="mr-IN" dirty="0"/>
              <a:t>…</a:t>
            </a:r>
            <a:r>
              <a:rPr lang="en-US" dirty="0"/>
              <a:t>twist and spin,</a:t>
            </a:r>
            <a:r>
              <a:rPr lang="en-US" baseline="0" dirty="0"/>
              <a:t> surprise and delight</a:t>
            </a:r>
            <a:r>
              <a:rPr lang="mr-IN" baseline="0" dirty="0"/>
              <a:t>…</a:t>
            </a:r>
            <a:endParaRPr lang="en-US" baseline="0" dirty="0"/>
          </a:p>
          <a:p>
            <a:endParaRPr lang="en-US" baseline="0" dirty="0"/>
          </a:p>
          <a:p>
            <a:r>
              <a:rPr lang="en-US" baseline="0" dirty="0"/>
              <a:t>Antagonist blocks MC’s path but is reasonable, potential for change (many romantic interests are also Antagonists) </a:t>
            </a:r>
          </a:p>
          <a:p>
            <a:r>
              <a:rPr lang="en-US" baseline="0" dirty="0"/>
              <a:t>Nemesis are fixated, obsessed and let nothing stand in their way</a:t>
            </a:r>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50</a:t>
            </a:fld>
            <a:endParaRPr lang="en-US"/>
          </a:p>
        </p:txBody>
      </p:sp>
    </p:spTree>
    <p:extLst>
      <p:ext uri="{BB962C8B-B14F-4D97-AF65-F5344CB8AC3E}">
        <p14:creationId xmlns:p14="http://schemas.microsoft.com/office/powerpoint/2010/main" val="2498277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Combine with your central story idea and theme to brainstorm scenes that are necessary to illustrate the main character’s progress toward both their story goal and their inner change as they sacrifice their original default for a new one.</a:t>
            </a:r>
            <a:r>
              <a:rPr lang="en-US" dirty="0">
                <a:effectLst/>
              </a:rPr>
              <a:t> </a:t>
            </a:r>
          </a:p>
          <a:p>
            <a:endParaRPr lang="en-US" dirty="0">
              <a:effectLst/>
            </a:endParaRPr>
          </a:p>
          <a:p>
            <a:r>
              <a:rPr lang="en-US" dirty="0">
                <a:effectLst/>
              </a:rPr>
              <a:t>For main characters, especially </a:t>
            </a:r>
            <a:r>
              <a:rPr lang="en-US" dirty="0" err="1">
                <a:effectLst/>
              </a:rPr>
              <a:t>protag</a:t>
            </a:r>
            <a:r>
              <a:rPr lang="en-US" dirty="0">
                <a:effectLst/>
              </a:rPr>
              <a:t>/</a:t>
            </a:r>
            <a:r>
              <a:rPr lang="en-US" dirty="0" err="1">
                <a:effectLst/>
              </a:rPr>
              <a:t>antag</a:t>
            </a:r>
            <a:r>
              <a:rPr lang="en-US" dirty="0">
                <a:effectLst/>
              </a:rPr>
              <a:t>/nemesis be sure to understand</a:t>
            </a:r>
            <a:r>
              <a:rPr lang="en-US" baseline="0" dirty="0">
                <a:effectLst/>
              </a:rPr>
              <a:t> their Default</a:t>
            </a:r>
            <a:r>
              <a:rPr lang="en-US" baseline="0">
                <a:effectLst/>
              </a:rPr>
              <a:t>, Fears, and Goals</a:t>
            </a:r>
            <a:endParaRPr lang="en-US"/>
          </a:p>
        </p:txBody>
      </p:sp>
      <p:sp>
        <p:nvSpPr>
          <p:cNvPr id="4" name="Slide Number Placeholder 3"/>
          <p:cNvSpPr>
            <a:spLocks noGrp="1"/>
          </p:cNvSpPr>
          <p:nvPr>
            <p:ph type="sldNum" sz="quarter" idx="10"/>
          </p:nvPr>
        </p:nvSpPr>
        <p:spPr/>
        <p:txBody>
          <a:bodyPr/>
          <a:lstStyle/>
          <a:p>
            <a:fld id="{89D37F76-BF86-C645-B812-EC2A47600BEC}" type="slidenum">
              <a:rPr lang="en-US" smtClean="0"/>
              <a:t>51</a:t>
            </a:fld>
            <a:endParaRPr lang="en-US"/>
          </a:p>
        </p:txBody>
      </p:sp>
    </p:spTree>
    <p:extLst>
      <p:ext uri="{BB962C8B-B14F-4D97-AF65-F5344CB8AC3E}">
        <p14:creationId xmlns:p14="http://schemas.microsoft.com/office/powerpoint/2010/main" val="573048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share but keep to build on</a:t>
            </a:r>
          </a:p>
        </p:txBody>
      </p:sp>
      <p:sp>
        <p:nvSpPr>
          <p:cNvPr id="4" name="Slide Number Placeholder 3"/>
          <p:cNvSpPr>
            <a:spLocks noGrp="1"/>
          </p:cNvSpPr>
          <p:nvPr>
            <p:ph type="sldNum" sz="quarter" idx="5"/>
          </p:nvPr>
        </p:nvSpPr>
        <p:spPr/>
        <p:txBody>
          <a:bodyPr/>
          <a:lstStyle/>
          <a:p>
            <a:fld id="{89D37F76-BF86-C645-B812-EC2A47600BEC}" type="slidenum">
              <a:rPr lang="en-US" smtClean="0"/>
              <a:t>52</a:t>
            </a:fld>
            <a:endParaRPr lang="en-US"/>
          </a:p>
        </p:txBody>
      </p:sp>
    </p:spTree>
    <p:extLst>
      <p:ext uri="{BB962C8B-B14F-4D97-AF65-F5344CB8AC3E}">
        <p14:creationId xmlns:p14="http://schemas.microsoft.com/office/powerpoint/2010/main" val="132887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37F76-BF86-C645-B812-EC2A47600BEC}" type="slidenum">
              <a:rPr lang="en-US" smtClean="0"/>
              <a:t>8</a:t>
            </a:fld>
            <a:endParaRPr lang="en-US"/>
          </a:p>
        </p:txBody>
      </p:sp>
    </p:spTree>
    <p:extLst>
      <p:ext uri="{BB962C8B-B14F-4D97-AF65-F5344CB8AC3E}">
        <p14:creationId xmlns:p14="http://schemas.microsoft.com/office/powerpoint/2010/main" val="414750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your story about? Your core idea? Write it down—one sentence, the shorter the better... Share...</a:t>
            </a:r>
          </a:p>
        </p:txBody>
      </p:sp>
      <p:sp>
        <p:nvSpPr>
          <p:cNvPr id="4" name="Slide Number Placeholder 3"/>
          <p:cNvSpPr>
            <a:spLocks noGrp="1"/>
          </p:cNvSpPr>
          <p:nvPr>
            <p:ph type="sldNum" sz="quarter" idx="10"/>
          </p:nvPr>
        </p:nvSpPr>
        <p:spPr/>
        <p:txBody>
          <a:bodyPr/>
          <a:lstStyle/>
          <a:p>
            <a:fld id="{89D37F76-BF86-C645-B812-EC2A47600BEC}" type="slidenum">
              <a:rPr lang="en-US" smtClean="0"/>
              <a:t>9</a:t>
            </a:fld>
            <a:endParaRPr lang="en-US"/>
          </a:p>
        </p:txBody>
      </p:sp>
    </p:spTree>
    <p:extLst>
      <p:ext uri="{BB962C8B-B14F-4D97-AF65-F5344CB8AC3E}">
        <p14:creationId xmlns:p14="http://schemas.microsoft.com/office/powerpoint/2010/main" val="310108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Girl with synesthesia searches for truth behind her parents’ deaths... </a:t>
            </a:r>
          </a:p>
          <a:p>
            <a:endParaRPr lang="en-US" dirty="0"/>
          </a:p>
          <a:p>
            <a:r>
              <a:rPr lang="en-US" dirty="0"/>
              <a:t>Not snappy, clever, just boots on the ground to get started...</a:t>
            </a:r>
          </a:p>
        </p:txBody>
      </p:sp>
      <p:sp>
        <p:nvSpPr>
          <p:cNvPr id="4" name="Slide Number Placeholder 3"/>
          <p:cNvSpPr>
            <a:spLocks noGrp="1"/>
          </p:cNvSpPr>
          <p:nvPr>
            <p:ph type="sldNum" sz="quarter" idx="5"/>
          </p:nvPr>
        </p:nvSpPr>
        <p:spPr/>
        <p:txBody>
          <a:bodyPr/>
          <a:lstStyle/>
          <a:p>
            <a:fld id="{89D37F76-BF86-C645-B812-EC2A47600BEC}" type="slidenum">
              <a:rPr lang="en-US" smtClean="0"/>
              <a:t>10</a:t>
            </a:fld>
            <a:endParaRPr lang="en-US"/>
          </a:p>
        </p:txBody>
      </p:sp>
    </p:spTree>
    <p:extLst>
      <p:ext uri="{BB962C8B-B14F-4D97-AF65-F5344CB8AC3E}">
        <p14:creationId xmlns:p14="http://schemas.microsoft.com/office/powerpoint/2010/main" val="257217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37F76-BF86-C645-B812-EC2A47600BEC}" type="slidenum">
              <a:rPr lang="en-US" smtClean="0"/>
              <a:t>11</a:t>
            </a:fld>
            <a:endParaRPr lang="en-US"/>
          </a:p>
        </p:txBody>
      </p:sp>
    </p:spTree>
    <p:extLst>
      <p:ext uri="{BB962C8B-B14F-4D97-AF65-F5344CB8AC3E}">
        <p14:creationId xmlns:p14="http://schemas.microsoft.com/office/powerpoint/2010/main" val="91423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seconds to grab a reader—used to be 5 pages, but not today!</a:t>
            </a:r>
          </a:p>
        </p:txBody>
      </p:sp>
      <p:sp>
        <p:nvSpPr>
          <p:cNvPr id="4" name="Slide Number Placeholder 3"/>
          <p:cNvSpPr>
            <a:spLocks noGrp="1"/>
          </p:cNvSpPr>
          <p:nvPr>
            <p:ph type="sldNum" sz="quarter" idx="10"/>
          </p:nvPr>
        </p:nvSpPr>
        <p:spPr/>
        <p:txBody>
          <a:bodyPr/>
          <a:lstStyle/>
          <a:p>
            <a:fld id="{89D37F76-BF86-C645-B812-EC2A47600BEC}" type="slidenum">
              <a:rPr lang="en-US" smtClean="0"/>
              <a:t>12</a:t>
            </a:fld>
            <a:endParaRPr lang="en-US"/>
          </a:p>
        </p:txBody>
      </p:sp>
    </p:spTree>
    <p:extLst>
      <p:ext uri="{BB962C8B-B14F-4D97-AF65-F5344CB8AC3E}">
        <p14:creationId xmlns:p14="http://schemas.microsoft.com/office/powerpoint/2010/main" val="267738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54A113E-5530-3741-9038-DEACB1B62B6A}" type="slidenum">
              <a:rPr lang="es-ES"/>
              <a:pPr/>
              <a:t>‹#›</a:t>
            </a:fld>
            <a:endParaRPr lang="es-ES"/>
          </a:p>
        </p:txBody>
      </p:sp>
    </p:spTree>
    <p:extLst>
      <p:ext uri="{BB962C8B-B14F-4D97-AF65-F5344CB8AC3E}">
        <p14:creationId xmlns:p14="http://schemas.microsoft.com/office/powerpoint/2010/main" val="392664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595883B-4946-8A4D-B0D1-C242B316CA02}" type="slidenum">
              <a:rPr lang="es-ES"/>
              <a:pPr/>
              <a:t>‹#›</a:t>
            </a:fld>
            <a:endParaRPr lang="es-ES"/>
          </a:p>
        </p:txBody>
      </p:sp>
    </p:spTree>
    <p:extLst>
      <p:ext uri="{BB962C8B-B14F-4D97-AF65-F5344CB8AC3E}">
        <p14:creationId xmlns:p14="http://schemas.microsoft.com/office/powerpoint/2010/main" val="35992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47F7C6F-DAF6-B042-A471-01CE73EE3AF0}" type="slidenum">
              <a:rPr lang="es-ES"/>
              <a:pPr/>
              <a:t>‹#›</a:t>
            </a:fld>
            <a:endParaRPr lang="es-ES"/>
          </a:p>
        </p:txBody>
      </p:sp>
    </p:spTree>
    <p:extLst>
      <p:ext uri="{BB962C8B-B14F-4D97-AF65-F5344CB8AC3E}">
        <p14:creationId xmlns:p14="http://schemas.microsoft.com/office/powerpoint/2010/main" val="203845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1150B84-A5A1-524E-B62F-9D4A95DC3DB1}" type="slidenum">
              <a:rPr lang="es-ES"/>
              <a:pPr/>
              <a:t>‹#›</a:t>
            </a:fld>
            <a:endParaRPr lang="es-ES"/>
          </a:p>
        </p:txBody>
      </p:sp>
    </p:spTree>
    <p:extLst>
      <p:ext uri="{BB962C8B-B14F-4D97-AF65-F5344CB8AC3E}">
        <p14:creationId xmlns:p14="http://schemas.microsoft.com/office/powerpoint/2010/main" val="81093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4AFC643-147E-D04A-924B-51E04BA4FF9E}" type="slidenum">
              <a:rPr lang="es-ES"/>
              <a:pPr/>
              <a:t>‹#›</a:t>
            </a:fld>
            <a:endParaRPr lang="es-ES"/>
          </a:p>
        </p:txBody>
      </p:sp>
    </p:spTree>
    <p:extLst>
      <p:ext uri="{BB962C8B-B14F-4D97-AF65-F5344CB8AC3E}">
        <p14:creationId xmlns:p14="http://schemas.microsoft.com/office/powerpoint/2010/main" val="141900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6C08D83-AA40-844D-BBAA-438E7053C8CC}" type="slidenum">
              <a:rPr lang="es-ES"/>
              <a:pPr/>
              <a:t>‹#›</a:t>
            </a:fld>
            <a:endParaRPr lang="es-ES"/>
          </a:p>
        </p:txBody>
      </p:sp>
    </p:spTree>
    <p:extLst>
      <p:ext uri="{BB962C8B-B14F-4D97-AF65-F5344CB8AC3E}">
        <p14:creationId xmlns:p14="http://schemas.microsoft.com/office/powerpoint/2010/main" val="218048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440C1FF4-F853-3B4C-8EBC-24CCB725C22D}" type="slidenum">
              <a:rPr lang="es-ES"/>
              <a:pPr/>
              <a:t>‹#›</a:t>
            </a:fld>
            <a:endParaRPr lang="es-ES"/>
          </a:p>
        </p:txBody>
      </p:sp>
    </p:spTree>
    <p:extLst>
      <p:ext uri="{BB962C8B-B14F-4D97-AF65-F5344CB8AC3E}">
        <p14:creationId xmlns:p14="http://schemas.microsoft.com/office/powerpoint/2010/main" val="84668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1EC31E4-C39F-F343-8B77-BFFE75DC6CDE}" type="slidenum">
              <a:rPr lang="es-ES"/>
              <a:pPr/>
              <a:t>‹#›</a:t>
            </a:fld>
            <a:endParaRPr lang="es-ES"/>
          </a:p>
        </p:txBody>
      </p:sp>
    </p:spTree>
    <p:extLst>
      <p:ext uri="{BB962C8B-B14F-4D97-AF65-F5344CB8AC3E}">
        <p14:creationId xmlns:p14="http://schemas.microsoft.com/office/powerpoint/2010/main" val="155068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ED453CA3-C312-BB4D-B2A7-5DE2F77BDE45}" type="slidenum">
              <a:rPr lang="es-ES"/>
              <a:pPr/>
              <a:t>‹#›</a:t>
            </a:fld>
            <a:endParaRPr lang="es-ES"/>
          </a:p>
        </p:txBody>
      </p:sp>
    </p:spTree>
    <p:extLst>
      <p:ext uri="{BB962C8B-B14F-4D97-AF65-F5344CB8AC3E}">
        <p14:creationId xmlns:p14="http://schemas.microsoft.com/office/powerpoint/2010/main" val="331498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454B5E2C-7FA3-9B45-8C07-68AC964A1AE5}" type="slidenum">
              <a:rPr lang="es-ES"/>
              <a:pPr/>
              <a:t>‹#›</a:t>
            </a:fld>
            <a:endParaRPr lang="es-ES"/>
          </a:p>
        </p:txBody>
      </p:sp>
    </p:spTree>
    <p:extLst>
      <p:ext uri="{BB962C8B-B14F-4D97-AF65-F5344CB8AC3E}">
        <p14:creationId xmlns:p14="http://schemas.microsoft.com/office/powerpoint/2010/main" val="65853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821357F-83F2-4442-9AE2-ECD4FD184F60}" type="slidenum">
              <a:rPr lang="es-ES"/>
              <a:pPr/>
              <a:t>‹#›</a:t>
            </a:fld>
            <a:endParaRPr lang="es-ES"/>
          </a:p>
        </p:txBody>
      </p:sp>
    </p:spTree>
    <p:extLst>
      <p:ext uri="{BB962C8B-B14F-4D97-AF65-F5344CB8AC3E}">
        <p14:creationId xmlns:p14="http://schemas.microsoft.com/office/powerpoint/2010/main" val="194881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D87F0C0-9429-ED47-A615-568DA036712C}"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827584" y="980728"/>
            <a:ext cx="7772400" cy="1470025"/>
          </a:xfrm>
        </p:spPr>
        <p:txBody>
          <a:bodyPr/>
          <a:lstStyle/>
          <a:p>
            <a:r>
              <a:rPr lang="es-ES" sz="4000" dirty="0">
                <a:solidFill>
                  <a:schemeClr val="tx1"/>
                </a:solidFill>
              </a:rPr>
              <a:t>WHAT IS STORY?</a:t>
            </a:r>
          </a:p>
        </p:txBody>
      </p:sp>
      <p:sp>
        <p:nvSpPr>
          <p:cNvPr id="2114" name="Rectangle 66"/>
          <p:cNvSpPr>
            <a:spLocks noGrp="1" noChangeArrowheads="1"/>
          </p:cNvSpPr>
          <p:nvPr>
            <p:ph type="subTitle" idx="1"/>
          </p:nvPr>
        </p:nvSpPr>
        <p:spPr>
          <a:xfrm>
            <a:off x="1403648" y="2780928"/>
            <a:ext cx="6768752" cy="1752600"/>
          </a:xfrm>
        </p:spPr>
        <p:txBody>
          <a:bodyPr/>
          <a:lstStyle/>
          <a:p>
            <a:r>
              <a:rPr lang="en-US" dirty="0"/>
              <a:t>CJ Lyons</a:t>
            </a:r>
          </a:p>
          <a:p>
            <a:endParaRPr lang="en-US" dirty="0"/>
          </a:p>
          <a:p>
            <a:r>
              <a:rPr lang="en-US" sz="2400" dirty="0"/>
              <a:t>Thrillers with Heart®</a:t>
            </a:r>
          </a:p>
          <a:p>
            <a:r>
              <a:rPr lang="en-US" sz="2400" dirty="0" err="1"/>
              <a:t>CJLyons.net</a:t>
            </a:r>
            <a:endParaRPr lang="en-US" sz="2400" dirty="0"/>
          </a:p>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olorofL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0"/>
            <a:ext cx="4391456" cy="6858000"/>
          </a:xfrm>
          <a:prstGeom prst="rect">
            <a:avLst/>
          </a:prstGeom>
        </p:spPr>
      </p:pic>
    </p:spTree>
    <p:extLst>
      <p:ext uri="{BB962C8B-B14F-4D97-AF65-F5344CB8AC3E}">
        <p14:creationId xmlns:p14="http://schemas.microsoft.com/office/powerpoint/2010/main" val="221975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827584" y="980728"/>
            <a:ext cx="7772400" cy="1470025"/>
          </a:xfrm>
        </p:spPr>
        <p:txBody>
          <a:bodyPr/>
          <a:lstStyle/>
          <a:p>
            <a:r>
              <a:rPr lang="es-ES" sz="4000" dirty="0">
                <a:solidFill>
                  <a:schemeClr val="tx1"/>
                </a:solidFill>
              </a:rPr>
              <a:t>OPENING HOOKS</a:t>
            </a:r>
          </a:p>
        </p:txBody>
      </p:sp>
      <p:sp>
        <p:nvSpPr>
          <p:cNvPr id="2114" name="Rectangle 66"/>
          <p:cNvSpPr>
            <a:spLocks noGrp="1" noChangeArrowheads="1"/>
          </p:cNvSpPr>
          <p:nvPr>
            <p:ph type="subTitle" idx="1"/>
          </p:nvPr>
        </p:nvSpPr>
        <p:spPr>
          <a:xfrm>
            <a:off x="1403648" y="2780928"/>
            <a:ext cx="6768752" cy="1752600"/>
          </a:xfrm>
        </p:spPr>
        <p:txBody>
          <a:bodyPr/>
          <a:lstStyle/>
          <a:p>
            <a:r>
              <a:rPr lang="en-US" dirty="0"/>
              <a:t>CJ Lyons</a:t>
            </a:r>
          </a:p>
          <a:p>
            <a:endParaRPr lang="en-US" dirty="0"/>
          </a:p>
          <a:p>
            <a:r>
              <a:rPr lang="en-US" sz="2400" dirty="0"/>
              <a:t>Thrillers with Heart®</a:t>
            </a:r>
          </a:p>
          <a:p>
            <a:r>
              <a:rPr lang="en-US" sz="2400" dirty="0" err="1"/>
              <a:t>CJLyons.net</a:t>
            </a:r>
            <a:endParaRPr lang="en-US" sz="2400" dirty="0"/>
          </a:p>
          <a:p>
            <a:r>
              <a:rPr lang="en-US" dirty="0"/>
              <a:t>                     </a:t>
            </a:r>
          </a:p>
        </p:txBody>
      </p:sp>
    </p:spTree>
    <p:extLst>
      <p:ext uri="{BB962C8B-B14F-4D97-AF65-F5344CB8AC3E}">
        <p14:creationId xmlns:p14="http://schemas.microsoft.com/office/powerpoint/2010/main" val="307511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second rule</a:t>
            </a:r>
          </a:p>
        </p:txBody>
      </p:sp>
      <p:sp>
        <p:nvSpPr>
          <p:cNvPr id="3" name="Content Placeholder 2"/>
          <p:cNvSpPr>
            <a:spLocks noGrp="1"/>
          </p:cNvSpPr>
          <p:nvPr>
            <p:ph idx="1"/>
          </p:nvPr>
        </p:nvSpPr>
        <p:spPr>
          <a:xfrm>
            <a:off x="1187624" y="1600200"/>
            <a:ext cx="7499176" cy="4525963"/>
          </a:xfrm>
        </p:spPr>
        <p:txBody>
          <a:bodyPr/>
          <a:lstStyle/>
          <a:p>
            <a:r>
              <a:rPr lang="en-US" dirty="0"/>
              <a:t>What’s your promise to the reader? Reflects Theme</a:t>
            </a:r>
          </a:p>
          <a:p>
            <a:endParaRPr lang="en-US" dirty="0"/>
          </a:p>
          <a:p>
            <a:r>
              <a:rPr lang="en-US" dirty="0"/>
              <a:t>What do you want them to feel at the end of the story? Needs to be in the beginning</a:t>
            </a:r>
          </a:p>
          <a:p>
            <a:endParaRPr lang="en-US" dirty="0"/>
          </a:p>
          <a:p>
            <a:r>
              <a:rPr lang="en-US" dirty="0" err="1"/>
              <a:t>Microtension</a:t>
            </a:r>
            <a:r>
              <a:rPr lang="en-US" dirty="0"/>
              <a:t>—comes from world building</a:t>
            </a:r>
          </a:p>
        </p:txBody>
      </p:sp>
    </p:spTree>
    <p:extLst>
      <p:ext uri="{BB962C8B-B14F-4D97-AF65-F5344CB8AC3E}">
        <p14:creationId xmlns:p14="http://schemas.microsoft.com/office/powerpoint/2010/main" val="29376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a:t>
            </a:r>
          </a:p>
        </p:txBody>
      </p:sp>
      <p:sp>
        <p:nvSpPr>
          <p:cNvPr id="3" name="Content Placeholder 2"/>
          <p:cNvSpPr>
            <a:spLocks noGrp="1"/>
          </p:cNvSpPr>
          <p:nvPr>
            <p:ph idx="1"/>
          </p:nvPr>
        </p:nvSpPr>
        <p:spPr>
          <a:xfrm>
            <a:off x="1259632" y="1600200"/>
            <a:ext cx="7427168" cy="4525963"/>
          </a:xfrm>
        </p:spPr>
        <p:txBody>
          <a:bodyPr/>
          <a:lstStyle/>
          <a:p>
            <a:r>
              <a:rPr lang="en-US" dirty="0"/>
              <a:t>Intersection of Plot and Character</a:t>
            </a:r>
          </a:p>
          <a:p>
            <a:endParaRPr lang="en-US" dirty="0"/>
          </a:p>
          <a:p>
            <a:r>
              <a:rPr lang="en-US" dirty="0"/>
              <a:t>What your book is REALLY about</a:t>
            </a:r>
          </a:p>
          <a:p>
            <a:endParaRPr lang="en-US" dirty="0"/>
          </a:p>
          <a:p>
            <a:r>
              <a:rPr lang="en-US" dirty="0"/>
              <a:t>Universal, primal human experience</a:t>
            </a:r>
          </a:p>
          <a:p>
            <a:endParaRPr lang="en-US" dirty="0"/>
          </a:p>
          <a:p>
            <a:r>
              <a:rPr lang="en-US" dirty="0"/>
              <a:t>Focus, focus, focus</a:t>
            </a:r>
            <a:r>
              <a:rPr lang="mr-IN" dirty="0"/>
              <a:t>…</a:t>
            </a:r>
            <a:endParaRPr lang="en-US" dirty="0"/>
          </a:p>
        </p:txBody>
      </p:sp>
    </p:spTree>
    <p:extLst>
      <p:ext uri="{BB962C8B-B14F-4D97-AF65-F5344CB8AC3E}">
        <p14:creationId xmlns:p14="http://schemas.microsoft.com/office/powerpoint/2010/main" val="195022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it?</a:t>
            </a:r>
          </a:p>
        </p:txBody>
      </p:sp>
      <p:sp>
        <p:nvSpPr>
          <p:cNvPr id="3" name="Content Placeholder 2"/>
          <p:cNvSpPr>
            <a:spLocks noGrp="1"/>
          </p:cNvSpPr>
          <p:nvPr>
            <p:ph idx="1"/>
          </p:nvPr>
        </p:nvSpPr>
        <p:spPr>
          <a:xfrm>
            <a:off x="1403648" y="1600200"/>
            <a:ext cx="7283152" cy="4525963"/>
          </a:xfrm>
        </p:spPr>
        <p:txBody>
          <a:bodyPr/>
          <a:lstStyle/>
          <a:p>
            <a:pPr marL="0" indent="0">
              <a:buNone/>
            </a:pPr>
            <a:endParaRPr lang="en-US" dirty="0"/>
          </a:p>
          <a:p>
            <a:pPr marL="0" indent="0">
              <a:buNone/>
            </a:pPr>
            <a:r>
              <a:rPr lang="en-US" dirty="0"/>
              <a:t>Turns plot’s action into</a:t>
            </a:r>
            <a:r>
              <a:rPr lang="mr-IN" dirty="0"/>
              <a:t>…</a:t>
            </a:r>
            <a:endParaRPr lang="en-US" dirty="0"/>
          </a:p>
          <a:p>
            <a:endParaRPr lang="en-US" dirty="0"/>
          </a:p>
          <a:p>
            <a:pPr marL="0" indent="0">
              <a:buNone/>
            </a:pPr>
            <a:r>
              <a:rPr lang="en-US" dirty="0"/>
              <a:t>                              </a:t>
            </a:r>
            <a:r>
              <a:rPr lang="en-US" sz="4800" dirty="0"/>
              <a:t> DRAMA</a:t>
            </a:r>
          </a:p>
        </p:txBody>
      </p:sp>
    </p:spTree>
    <p:extLst>
      <p:ext uri="{BB962C8B-B14F-4D97-AF65-F5344CB8AC3E}">
        <p14:creationId xmlns:p14="http://schemas.microsoft.com/office/powerpoint/2010/main" val="140369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Patriot Games</a:t>
            </a:r>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0915" r="-40915"/>
          <a:stretch>
            <a:fillRect/>
          </a:stretch>
        </p:blipFill>
        <p:spPr bwMode="auto">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514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lstStyle/>
          <a:p>
            <a:r>
              <a:rPr lang="en-US" dirty="0"/>
              <a:t>PATRIOT GAMES without theme:</a:t>
            </a:r>
          </a:p>
        </p:txBody>
      </p:sp>
      <p:sp>
        <p:nvSpPr>
          <p:cNvPr id="3" name="Content Placeholder 2"/>
          <p:cNvSpPr>
            <a:spLocks noGrp="1"/>
          </p:cNvSpPr>
          <p:nvPr>
            <p:ph idx="1"/>
          </p:nvPr>
        </p:nvSpPr>
        <p:spPr>
          <a:xfrm>
            <a:off x="971600" y="1844824"/>
            <a:ext cx="8013576" cy="4525963"/>
          </a:xfrm>
        </p:spPr>
        <p:txBody>
          <a:bodyPr/>
          <a:lstStyle/>
          <a:p>
            <a:r>
              <a:rPr lang="en-US" dirty="0">
                <a:solidFill>
                  <a:srgbClr val="BC0000"/>
                </a:solidFill>
              </a:rPr>
              <a:t>Opening Hook</a:t>
            </a:r>
            <a:r>
              <a:rPr lang="en-US" dirty="0"/>
              <a:t>: Jack foils terrorist plot to kill royals</a:t>
            </a:r>
          </a:p>
          <a:p>
            <a:r>
              <a:rPr lang="en-US" dirty="0">
                <a:solidFill>
                  <a:srgbClr val="BC0000"/>
                </a:solidFill>
              </a:rPr>
              <a:t>Turning Point #1</a:t>
            </a:r>
            <a:r>
              <a:rPr lang="en-US" dirty="0"/>
              <a:t>:  CIA asks Jack back, he says no</a:t>
            </a:r>
          </a:p>
          <a:p>
            <a:r>
              <a:rPr lang="en-US" dirty="0">
                <a:solidFill>
                  <a:srgbClr val="BC0000"/>
                </a:solidFill>
              </a:rPr>
              <a:t>Midpoint:</a:t>
            </a:r>
            <a:r>
              <a:rPr lang="en-US" dirty="0"/>
              <a:t> terrorists try to kill Jack, fail</a:t>
            </a:r>
          </a:p>
          <a:p>
            <a:r>
              <a:rPr lang="en-US" dirty="0">
                <a:solidFill>
                  <a:srgbClr val="BC0000"/>
                </a:solidFill>
              </a:rPr>
              <a:t>Turning Point #2:</a:t>
            </a:r>
            <a:r>
              <a:rPr lang="en-US" dirty="0"/>
              <a:t>  Jack asks to return to CIA (reversal)</a:t>
            </a:r>
          </a:p>
          <a:p>
            <a:r>
              <a:rPr lang="en-US" dirty="0">
                <a:solidFill>
                  <a:srgbClr val="BC0000"/>
                </a:solidFill>
              </a:rPr>
              <a:t>Climax:</a:t>
            </a:r>
            <a:r>
              <a:rPr lang="en-US" dirty="0"/>
              <a:t> Jack kills terrorists in shootout</a:t>
            </a:r>
          </a:p>
          <a:p>
            <a:endParaRPr lang="en-US" dirty="0"/>
          </a:p>
          <a:p>
            <a:endParaRPr lang="en-US" dirty="0"/>
          </a:p>
        </p:txBody>
      </p:sp>
    </p:spTree>
    <p:extLst>
      <p:ext uri="{BB962C8B-B14F-4D97-AF65-F5344CB8AC3E}">
        <p14:creationId xmlns:p14="http://schemas.microsoft.com/office/powerpoint/2010/main" val="278304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t>With Theme:</a:t>
            </a:r>
          </a:p>
        </p:txBody>
      </p:sp>
      <p:sp>
        <p:nvSpPr>
          <p:cNvPr id="3" name="Content Placeholder 2"/>
          <p:cNvSpPr>
            <a:spLocks noGrp="1"/>
          </p:cNvSpPr>
          <p:nvPr>
            <p:ph idx="1"/>
          </p:nvPr>
        </p:nvSpPr>
        <p:spPr>
          <a:xfrm>
            <a:off x="899592" y="980728"/>
            <a:ext cx="7787208" cy="3240361"/>
          </a:xfrm>
        </p:spPr>
        <p:txBody>
          <a:bodyPr/>
          <a:lstStyle/>
          <a:p>
            <a:r>
              <a:rPr lang="en-US" dirty="0">
                <a:solidFill>
                  <a:srgbClr val="BC0000"/>
                </a:solidFill>
              </a:rPr>
              <a:t>Opening Hook</a:t>
            </a:r>
            <a:r>
              <a:rPr lang="en-US" dirty="0"/>
              <a:t>: Jack and family in middle of terrorist gunfight, Jack kills young terrorist, saves the royal family</a:t>
            </a:r>
          </a:p>
          <a:p>
            <a:r>
              <a:rPr lang="en-US" dirty="0">
                <a:solidFill>
                  <a:srgbClr val="BC0000"/>
                </a:solidFill>
              </a:rPr>
              <a:t>subplot:</a:t>
            </a:r>
            <a:r>
              <a:rPr lang="en-US" dirty="0"/>
              <a:t> terrorist vows revenge on his dead brother, plots escape</a:t>
            </a:r>
          </a:p>
          <a:p>
            <a:r>
              <a:rPr lang="en-US" dirty="0">
                <a:solidFill>
                  <a:srgbClr val="BC0000"/>
                </a:solidFill>
              </a:rPr>
              <a:t>Turning Point #1</a:t>
            </a:r>
            <a:r>
              <a:rPr lang="en-US" dirty="0"/>
              <a:t>: CIA asks Jack back, he declines because it's too much time away from his family</a:t>
            </a:r>
          </a:p>
          <a:p>
            <a:r>
              <a:rPr lang="en-US" dirty="0">
                <a:solidFill>
                  <a:srgbClr val="BC0000"/>
                </a:solidFill>
              </a:rPr>
              <a:t>subplot:</a:t>
            </a:r>
            <a:r>
              <a:rPr lang="en-US" dirty="0"/>
              <a:t> terrorist escapes, now includes Jack in plans to kill royals even though 1000 miles away</a:t>
            </a:r>
          </a:p>
        </p:txBody>
      </p:sp>
    </p:spTree>
    <p:extLst>
      <p:ext uri="{BB962C8B-B14F-4D97-AF65-F5344CB8AC3E}">
        <p14:creationId xmlns:p14="http://schemas.microsoft.com/office/powerpoint/2010/main" val="292841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99592" y="548680"/>
            <a:ext cx="7941568" cy="4525963"/>
          </a:xfrm>
        </p:spPr>
        <p:txBody>
          <a:bodyPr/>
          <a:lstStyle/>
          <a:p>
            <a:r>
              <a:rPr lang="en-US" dirty="0">
                <a:solidFill>
                  <a:srgbClr val="BC0000"/>
                </a:solidFill>
              </a:rPr>
              <a:t>Midpoint:</a:t>
            </a:r>
            <a:r>
              <a:rPr lang="en-US" dirty="0"/>
              <a:t> Jack is threatened, wife and daughter run off road by terrorists, in critical condition, Jack vows to hunt them down</a:t>
            </a:r>
          </a:p>
          <a:p>
            <a:r>
              <a:rPr lang="en-US" dirty="0">
                <a:solidFill>
                  <a:srgbClr val="BC0000"/>
                </a:solidFill>
              </a:rPr>
              <a:t>subplot:</a:t>
            </a:r>
            <a:r>
              <a:rPr lang="en-US" dirty="0"/>
              <a:t> terrorist doesn't care about royals, now totally focused on killing Jack's family</a:t>
            </a:r>
          </a:p>
          <a:p>
            <a:r>
              <a:rPr lang="en-US" dirty="0">
                <a:solidFill>
                  <a:srgbClr val="BC0000"/>
                </a:solidFill>
              </a:rPr>
              <a:t>Turning Point #2:</a:t>
            </a:r>
            <a:r>
              <a:rPr lang="en-US" dirty="0"/>
              <a:t> Jack reverses his decision, rejoins CIA because it's the only way to keep his family safe</a:t>
            </a:r>
          </a:p>
          <a:p>
            <a:r>
              <a:rPr lang="en-US" dirty="0">
                <a:solidFill>
                  <a:srgbClr val="BC0000"/>
                </a:solidFill>
              </a:rPr>
              <a:t>Climax:</a:t>
            </a:r>
            <a:r>
              <a:rPr lang="en-US" dirty="0"/>
              <a:t> terrorists invade Jack's home, threaten his family and royals, Jack fights back and kills them all</a:t>
            </a:r>
          </a:p>
        </p:txBody>
      </p:sp>
    </p:spTree>
    <p:extLst>
      <p:ext uri="{BB962C8B-B14F-4D97-AF65-F5344CB8AC3E}">
        <p14:creationId xmlns:p14="http://schemas.microsoft.com/office/powerpoint/2010/main" val="123896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29600" cy="1143000"/>
          </a:xfrm>
        </p:spPr>
        <p:txBody>
          <a:bodyPr/>
          <a:lstStyle/>
          <a:p>
            <a:r>
              <a:rPr lang="en-US" dirty="0"/>
              <a:t>What is YOUR</a:t>
            </a:r>
            <a:br>
              <a:rPr lang="en-US" dirty="0"/>
            </a:br>
            <a:r>
              <a:rPr lang="en-US" dirty="0"/>
              <a:t>Promise to</a:t>
            </a:r>
            <a:br>
              <a:rPr lang="en-US" dirty="0"/>
            </a:br>
            <a:r>
              <a:rPr lang="en-US" dirty="0"/>
              <a:t>YOUR Readers?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517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1143000"/>
          </a:xfrm>
        </p:spPr>
        <p:txBody>
          <a:bodyPr/>
          <a:lstStyle/>
          <a:p>
            <a:r>
              <a:rPr lang="en-US" dirty="0"/>
              <a:t>SIX</a:t>
            </a:r>
            <a:br>
              <a:rPr lang="en-US" dirty="0"/>
            </a:br>
            <a:r>
              <a:rPr lang="en-US" dirty="0"/>
              <a:t>most</a:t>
            </a:r>
            <a:br>
              <a:rPr lang="en-US" dirty="0"/>
            </a:br>
            <a:r>
              <a:rPr lang="en-US" dirty="0"/>
              <a:t>POWERFUL</a:t>
            </a:r>
            <a:br>
              <a:rPr lang="en-US" dirty="0"/>
            </a:br>
            <a:r>
              <a:rPr lang="en-US" dirty="0"/>
              <a:t>words</a:t>
            </a:r>
            <a:r>
              <a:rPr lang="mr-IN" dirty="0"/>
              <a:t>…</a:t>
            </a:r>
            <a:r>
              <a:rPr lang="en-US" dirty="0"/>
              <a: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192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HOOKS</a:t>
            </a:r>
          </a:p>
        </p:txBody>
      </p:sp>
      <p:sp>
        <p:nvSpPr>
          <p:cNvPr id="3" name="Content Placeholder 2"/>
          <p:cNvSpPr>
            <a:spLocks noGrp="1"/>
          </p:cNvSpPr>
          <p:nvPr>
            <p:ph idx="1"/>
          </p:nvPr>
        </p:nvSpPr>
        <p:spPr>
          <a:xfrm>
            <a:off x="1331640" y="1268760"/>
            <a:ext cx="7355160" cy="4525963"/>
          </a:xfrm>
        </p:spPr>
        <p:txBody>
          <a:bodyPr/>
          <a:lstStyle/>
          <a:p>
            <a:r>
              <a:rPr lang="en-US" dirty="0"/>
              <a:t>Reflect Theme</a:t>
            </a:r>
          </a:p>
          <a:p>
            <a:endParaRPr lang="en-US" dirty="0"/>
          </a:p>
          <a:p>
            <a:r>
              <a:rPr lang="en-US" dirty="0"/>
              <a:t>Promise emotion</a:t>
            </a:r>
          </a:p>
          <a:p>
            <a:endParaRPr lang="en-US" dirty="0"/>
          </a:p>
          <a:p>
            <a:r>
              <a:rPr lang="en-US" dirty="0"/>
              <a:t>Create </a:t>
            </a:r>
            <a:r>
              <a:rPr lang="en-US" dirty="0" err="1"/>
              <a:t>microtension</a:t>
            </a:r>
            <a:endParaRPr lang="en-US" dirty="0"/>
          </a:p>
          <a:p>
            <a:endParaRPr lang="en-US" dirty="0"/>
          </a:p>
          <a:p>
            <a:r>
              <a:rPr lang="en-US" dirty="0"/>
              <a:t>Mirror the ending</a:t>
            </a:r>
          </a:p>
          <a:p>
            <a:endParaRPr lang="en-US" dirty="0"/>
          </a:p>
          <a:p>
            <a:r>
              <a:rPr lang="en-US" dirty="0"/>
              <a:t>Open door into NEW world</a:t>
            </a:r>
          </a:p>
        </p:txBody>
      </p:sp>
    </p:spTree>
    <p:extLst>
      <p:ext uri="{BB962C8B-B14F-4D97-AF65-F5344CB8AC3E}">
        <p14:creationId xmlns:p14="http://schemas.microsoft.com/office/powerpoint/2010/main" val="36593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67944" y="1600200"/>
            <a:ext cx="4618856" cy="4525963"/>
          </a:xfrm>
        </p:spPr>
        <p:txBody>
          <a:bodyPr/>
          <a:lstStyle/>
          <a:p>
            <a:pPr marL="0" indent="0">
              <a:buNone/>
            </a:pPr>
            <a:r>
              <a:rPr lang="en-US" dirty="0"/>
              <a:t>It was a bright cold day in April, and the clocks were striking thirteen.</a:t>
            </a:r>
          </a:p>
          <a:p>
            <a:pPr marL="0" indent="0">
              <a:buNone/>
            </a:pPr>
            <a:r>
              <a:rPr lang="en-US" dirty="0"/>
              <a:t>~George Orwell,</a:t>
            </a:r>
          </a:p>
          <a:p>
            <a:pPr marL="0" indent="0">
              <a:buNone/>
            </a:pPr>
            <a:r>
              <a:rPr lang="en-US" dirty="0"/>
              <a:t>1984</a:t>
            </a:r>
          </a:p>
          <a:p>
            <a:pPr marL="0" indent="0">
              <a:buNone/>
            </a:pPr>
            <a:endParaRPr lang="en-US" dirty="0"/>
          </a:p>
        </p:txBody>
      </p:sp>
      <p:pic>
        <p:nvPicPr>
          <p:cNvPr id="5" name="Picture 4" descr="198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052736"/>
            <a:ext cx="2963230" cy="4805238"/>
          </a:xfrm>
          <a:prstGeom prst="rect">
            <a:avLst/>
          </a:prstGeom>
        </p:spPr>
      </p:pic>
    </p:spTree>
    <p:extLst>
      <p:ext uri="{BB962C8B-B14F-4D97-AF65-F5344CB8AC3E}">
        <p14:creationId xmlns:p14="http://schemas.microsoft.com/office/powerpoint/2010/main" val="96509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build a Hook:</a:t>
            </a:r>
          </a:p>
        </p:txBody>
      </p:sp>
      <p:sp>
        <p:nvSpPr>
          <p:cNvPr id="3" name="Content Placeholder 2"/>
          <p:cNvSpPr>
            <a:spLocks noGrp="1"/>
          </p:cNvSpPr>
          <p:nvPr>
            <p:ph idx="1"/>
          </p:nvPr>
        </p:nvSpPr>
        <p:spPr>
          <a:xfrm>
            <a:off x="1403648" y="1600200"/>
            <a:ext cx="7283152" cy="4525963"/>
          </a:xfrm>
        </p:spPr>
        <p:txBody>
          <a:bodyPr/>
          <a:lstStyle/>
          <a:p>
            <a:pPr marL="0" indent="0">
              <a:buNone/>
            </a:pPr>
            <a:r>
              <a:rPr lang="en-US" dirty="0"/>
              <a:t>WORLD BUILDING via:</a:t>
            </a:r>
          </a:p>
          <a:p>
            <a:endParaRPr lang="en-US" dirty="0"/>
          </a:p>
          <a:p>
            <a:r>
              <a:rPr lang="en-US" dirty="0"/>
              <a:t>Visceral Details</a:t>
            </a:r>
          </a:p>
          <a:p>
            <a:endParaRPr lang="en-US" dirty="0"/>
          </a:p>
          <a:p>
            <a:r>
              <a:rPr lang="en-US" dirty="0"/>
              <a:t>Evocative Details</a:t>
            </a:r>
          </a:p>
          <a:p>
            <a:endParaRPr lang="en-US" dirty="0"/>
          </a:p>
          <a:p>
            <a:r>
              <a:rPr lang="en-US" dirty="0"/>
              <a:t>Telling Details</a:t>
            </a:r>
          </a:p>
          <a:p>
            <a:endParaRPr lang="en-US" dirty="0"/>
          </a:p>
        </p:txBody>
      </p:sp>
    </p:spTree>
    <p:extLst>
      <p:ext uri="{BB962C8B-B14F-4D97-AF65-F5344CB8AC3E}">
        <p14:creationId xmlns:p14="http://schemas.microsoft.com/office/powerpoint/2010/main" val="104575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800" dirty="0">
                <a:solidFill>
                  <a:srgbClr val="BC0000"/>
                </a:solidFill>
              </a:rPr>
              <a:t>Visceral details:</a:t>
            </a:r>
            <a:r>
              <a:rPr lang="en-US" sz="4800" dirty="0"/>
              <a:t> </a:t>
            </a:r>
          </a:p>
          <a:p>
            <a:pPr marL="0" indent="0" algn="ctr">
              <a:buNone/>
            </a:pPr>
            <a:r>
              <a:rPr lang="en-US" sz="4800" dirty="0"/>
              <a:t>revealing the POV character's emotions.  </a:t>
            </a:r>
          </a:p>
          <a:p>
            <a:endParaRPr lang="en-US" dirty="0"/>
          </a:p>
        </p:txBody>
      </p:sp>
    </p:spTree>
    <p:extLst>
      <p:ext uri="{BB962C8B-B14F-4D97-AF65-F5344CB8AC3E}">
        <p14:creationId xmlns:p14="http://schemas.microsoft.com/office/powerpoint/2010/main" val="341734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 Box 3"/>
          <p:cNvSpPr txBox="1">
            <a:spLocks noChangeArrowheads="1"/>
          </p:cNvSpPr>
          <p:nvPr/>
        </p:nvSpPr>
        <p:spPr bwMode="auto">
          <a:xfrm>
            <a:off x="4486643" y="2348880"/>
            <a:ext cx="4648200" cy="38687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r>
              <a:rPr lang="en-US" sz="3200" kern="1200" dirty="0"/>
              <a:t>Waking up dead would have been preferable to waking up with this screaming throb inside his skull.  </a:t>
            </a:r>
          </a:p>
          <a:p>
            <a:r>
              <a:rPr lang="en-US" sz="3200" kern="1200" dirty="0"/>
              <a:t>~Debra Webb, </a:t>
            </a:r>
            <a:r>
              <a:rPr lang="en-US" sz="3200" b="1" kern="1200" dirty="0"/>
              <a:t>NAMELESS</a:t>
            </a:r>
            <a:endParaRPr lang="en-US" kern="1200" dirty="0"/>
          </a:p>
          <a:p>
            <a:pPr algn="ctr"/>
            <a:endParaRPr lang="en-US" kern="1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1400"/>
            <a:ext cx="3330370" cy="5328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5802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800" dirty="0">
                <a:solidFill>
                  <a:srgbClr val="BC0000"/>
                </a:solidFill>
              </a:rPr>
              <a:t>Evocative details:</a:t>
            </a:r>
            <a:endParaRPr lang="en-US" sz="4800" dirty="0"/>
          </a:p>
          <a:p>
            <a:pPr marL="0" indent="0" algn="ctr">
              <a:buNone/>
            </a:pPr>
            <a:r>
              <a:rPr lang="en-US" sz="4800" dirty="0"/>
              <a:t>Eliciting emotion</a:t>
            </a:r>
          </a:p>
          <a:p>
            <a:pPr marL="0" indent="0" algn="ctr">
              <a:buNone/>
            </a:pPr>
            <a:r>
              <a:rPr lang="en-US" sz="4800" dirty="0"/>
              <a:t>in your reader.  </a:t>
            </a:r>
          </a:p>
          <a:p>
            <a:endParaRPr lang="en-US" dirty="0"/>
          </a:p>
        </p:txBody>
      </p:sp>
    </p:spTree>
    <p:extLst>
      <p:ext uri="{BB962C8B-B14F-4D97-AF65-F5344CB8AC3E}">
        <p14:creationId xmlns:p14="http://schemas.microsoft.com/office/powerpoint/2010/main" val="44330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 Box 3"/>
          <p:cNvSpPr txBox="1">
            <a:spLocks noChangeArrowheads="1"/>
          </p:cNvSpPr>
          <p:nvPr/>
        </p:nvSpPr>
        <p:spPr bwMode="auto">
          <a:xfrm>
            <a:off x="3733800" y="2420888"/>
            <a:ext cx="5410200" cy="3990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r>
              <a:rPr lang="en-US" sz="3200" kern="1200" dirty="0"/>
              <a:t>Something wet and spongy plunked against Bobbie Faye's face and she sprang awake, arms </a:t>
            </a:r>
            <a:r>
              <a:rPr lang="en-US" sz="3200" kern="1200" dirty="0" err="1"/>
              <a:t>pinwheeling</a:t>
            </a:r>
            <a:r>
              <a:rPr lang="en-US" sz="3200" kern="1200" dirty="0"/>
              <a:t>.</a:t>
            </a:r>
          </a:p>
          <a:p>
            <a:endParaRPr lang="en-US" sz="3200" kern="1200" dirty="0"/>
          </a:p>
          <a:p>
            <a:r>
              <a:rPr lang="en-US" sz="3200" kern="1200" dirty="0"/>
              <a:t>~Toni McGee Causey</a:t>
            </a:r>
          </a:p>
          <a:p>
            <a:r>
              <a:rPr lang="en-US" sz="3200" b="1" kern="1200" dirty="0"/>
              <a:t>Bobbie Faye's Very (very, very, very) Bad Day</a:t>
            </a:r>
            <a:endParaRPr lang="en-US" kern="1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10"/>
            <a:ext cx="2857470" cy="42950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37723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15616" y="1600200"/>
            <a:ext cx="7571184" cy="4525963"/>
          </a:xfrm>
        </p:spPr>
        <p:txBody>
          <a:bodyPr/>
          <a:lstStyle/>
          <a:p>
            <a:pPr marL="0" indent="0" algn="ctr">
              <a:buNone/>
            </a:pPr>
            <a:r>
              <a:rPr lang="en-US" sz="4800" dirty="0">
                <a:solidFill>
                  <a:srgbClr val="BC0000"/>
                </a:solidFill>
              </a:rPr>
              <a:t>Telling details:</a:t>
            </a:r>
            <a:endParaRPr lang="en-US" sz="4800" dirty="0"/>
          </a:p>
          <a:p>
            <a:pPr marL="0" indent="0" algn="ctr">
              <a:buNone/>
            </a:pPr>
            <a:r>
              <a:rPr lang="en-US" sz="4800" dirty="0"/>
              <a:t>Every single detail you choose must do the work of creating an universe for the reader.  </a:t>
            </a:r>
          </a:p>
          <a:p>
            <a:endParaRPr lang="en-US" dirty="0"/>
          </a:p>
        </p:txBody>
      </p:sp>
    </p:spTree>
    <p:extLst>
      <p:ext uri="{BB962C8B-B14F-4D97-AF65-F5344CB8AC3E}">
        <p14:creationId xmlns:p14="http://schemas.microsoft.com/office/powerpoint/2010/main" val="839968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eightOfHand_CJLyons_FullCover_Final_Ebook.jpg"/>
          <p:cNvPicPr>
            <a:picLocks noGrp="1" noChangeAspect="1"/>
          </p:cNvPicPr>
          <p:nvPr>
            <p:ph idx="1"/>
          </p:nvPr>
        </p:nvPicPr>
        <p:blipFill>
          <a:blip r:embed="rId3">
            <a:extLst>
              <a:ext uri="{28A0092B-C50C-407E-A947-70E740481C1C}">
                <a14:useLocalDpi xmlns:a14="http://schemas.microsoft.com/office/drawing/2010/main" val="0"/>
              </a:ext>
            </a:extLst>
          </a:blip>
          <a:srcRect l="-90336" r="-90336"/>
          <a:stretch>
            <a:fillRect/>
          </a:stretch>
        </p:blipFill>
        <p:spPr>
          <a:xfrm>
            <a:off x="-1548680" y="32253"/>
            <a:ext cx="8208912" cy="4525963"/>
          </a:xfrm>
        </p:spPr>
      </p:pic>
      <p:sp>
        <p:nvSpPr>
          <p:cNvPr id="5" name="Rectangle 4"/>
          <p:cNvSpPr/>
          <p:nvPr/>
        </p:nvSpPr>
        <p:spPr>
          <a:xfrm>
            <a:off x="4211960" y="1556792"/>
            <a:ext cx="4572000" cy="5016758"/>
          </a:xfrm>
          <a:prstGeom prst="rect">
            <a:avLst/>
          </a:prstGeom>
        </p:spPr>
        <p:txBody>
          <a:bodyPr>
            <a:spAutoFit/>
          </a:bodyPr>
          <a:lstStyle/>
          <a:p>
            <a:r>
              <a:rPr lang="en-US" sz="3200" dirty="0"/>
              <a:t>The last time Dr. Cassandra Hart entered Pittsburgh’s Three Rivers Medical Center’s ER she was covered in the blood of the man she had killed.</a:t>
            </a:r>
          </a:p>
          <a:p>
            <a:endParaRPr lang="en-US" sz="3200" dirty="0"/>
          </a:p>
          <a:p>
            <a:r>
              <a:rPr lang="en-US" sz="3200" dirty="0"/>
              <a:t>~CJ Lyons</a:t>
            </a:r>
          </a:p>
          <a:p>
            <a:r>
              <a:rPr lang="en-US" sz="3200" dirty="0"/>
              <a:t>SLEIGHT OF HAND</a:t>
            </a:r>
          </a:p>
        </p:txBody>
      </p:sp>
    </p:spTree>
    <p:extLst>
      <p:ext uri="{BB962C8B-B14F-4D97-AF65-F5344CB8AC3E}">
        <p14:creationId xmlns:p14="http://schemas.microsoft.com/office/powerpoint/2010/main" val="3155535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 Box 3"/>
          <p:cNvSpPr txBox="1">
            <a:spLocks noChangeArrowheads="1"/>
          </p:cNvSpPr>
          <p:nvPr/>
        </p:nvSpPr>
        <p:spPr bwMode="auto">
          <a:xfrm>
            <a:off x="4211960" y="2276872"/>
            <a:ext cx="4663975" cy="40318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r>
              <a:rPr lang="en-US" sz="3200" i="1" kern="1200" dirty="0"/>
              <a:t>Ever since we shot half of the Mineral County sheriff's department, my deputy and I have been a little shorthanded.</a:t>
            </a:r>
          </a:p>
          <a:p>
            <a:endParaRPr lang="en-US" sz="3200" kern="1200" dirty="0"/>
          </a:p>
          <a:p>
            <a:r>
              <a:rPr lang="en-US" sz="3200" kern="1200" dirty="0"/>
              <a:t>~Evan McNamara </a:t>
            </a:r>
          </a:p>
          <a:p>
            <a:r>
              <a:rPr lang="en-US" sz="3200" b="1" kern="1200" dirty="0"/>
              <a:t>FAIR GAME</a:t>
            </a:r>
            <a:endParaRPr lang="en-US" b="1" kern="1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9392"/>
            <a:ext cx="3127375"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5414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lstStyle/>
          <a:p>
            <a:r>
              <a:rPr lang="en-US" dirty="0"/>
              <a:t>Let</a:t>
            </a:r>
            <a:br>
              <a:rPr lang="en-US" dirty="0"/>
            </a:br>
            <a:r>
              <a:rPr lang="en-US" dirty="0"/>
              <a:t>Me</a:t>
            </a:r>
            <a:br>
              <a:rPr lang="en-US" dirty="0"/>
            </a:br>
            <a:r>
              <a:rPr lang="en-US" dirty="0"/>
              <a:t>Tell</a:t>
            </a:r>
            <a:br>
              <a:rPr lang="en-US" dirty="0"/>
            </a:br>
            <a:r>
              <a:rPr lang="en-US" dirty="0"/>
              <a:t>You</a:t>
            </a:r>
            <a:br>
              <a:rPr lang="en-US" dirty="0"/>
            </a:br>
            <a:r>
              <a:rPr lang="en-US" dirty="0"/>
              <a:t>A</a:t>
            </a:r>
            <a:br>
              <a:rPr lang="en-US" dirty="0"/>
            </a:br>
            <a:r>
              <a:rPr lang="en-US" dirty="0"/>
              <a:t>STORY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1042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lstStyle/>
          <a:p>
            <a:r>
              <a:rPr lang="en-US" dirty="0"/>
              <a:t>YOUR TURN!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136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olorofL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0"/>
            <a:ext cx="4391456" cy="6858000"/>
          </a:xfrm>
          <a:prstGeom prst="rect">
            <a:avLst/>
          </a:prstGeom>
        </p:spPr>
      </p:pic>
    </p:spTree>
    <p:extLst>
      <p:ext uri="{BB962C8B-B14F-4D97-AF65-F5344CB8AC3E}">
        <p14:creationId xmlns:p14="http://schemas.microsoft.com/office/powerpoint/2010/main" val="4040897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827584" y="980728"/>
            <a:ext cx="7772400" cy="1470025"/>
          </a:xfrm>
        </p:spPr>
        <p:txBody>
          <a:bodyPr/>
          <a:lstStyle/>
          <a:p>
            <a:r>
              <a:rPr lang="es-ES" sz="4000" dirty="0">
                <a:solidFill>
                  <a:schemeClr val="tx1"/>
                </a:solidFill>
              </a:rPr>
              <a:t>STRONG CHARACTERS</a:t>
            </a:r>
          </a:p>
        </p:txBody>
      </p:sp>
      <p:sp>
        <p:nvSpPr>
          <p:cNvPr id="2114" name="Rectangle 66"/>
          <p:cNvSpPr>
            <a:spLocks noGrp="1" noChangeArrowheads="1"/>
          </p:cNvSpPr>
          <p:nvPr>
            <p:ph type="subTitle" idx="1"/>
          </p:nvPr>
        </p:nvSpPr>
        <p:spPr>
          <a:xfrm>
            <a:off x="1403648" y="2780928"/>
            <a:ext cx="6768752" cy="1752600"/>
          </a:xfrm>
        </p:spPr>
        <p:txBody>
          <a:bodyPr/>
          <a:lstStyle/>
          <a:p>
            <a:r>
              <a:rPr lang="en-US" dirty="0"/>
              <a:t>CJ Lyons</a:t>
            </a:r>
          </a:p>
          <a:p>
            <a:endParaRPr lang="en-US" dirty="0"/>
          </a:p>
          <a:p>
            <a:r>
              <a:rPr lang="en-US" sz="2400" dirty="0"/>
              <a:t>Thrillers with Heart®</a:t>
            </a:r>
          </a:p>
          <a:p>
            <a:r>
              <a:rPr lang="en-US" sz="2400" dirty="0" err="1"/>
              <a:t>CJLyons.net</a:t>
            </a:r>
            <a:endParaRPr lang="en-US" sz="2400" dirty="0"/>
          </a:p>
          <a:p>
            <a:r>
              <a:rPr lang="en-US" dirty="0"/>
              <a:t>                     </a:t>
            </a:r>
          </a:p>
        </p:txBody>
      </p:sp>
    </p:spTree>
    <p:extLst>
      <p:ext uri="{BB962C8B-B14F-4D97-AF65-F5344CB8AC3E}">
        <p14:creationId xmlns:p14="http://schemas.microsoft.com/office/powerpoint/2010/main" val="614428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Story?</a:t>
            </a:r>
          </a:p>
        </p:txBody>
      </p:sp>
      <p:sp>
        <p:nvSpPr>
          <p:cNvPr id="3" name="Content Placeholder 2"/>
          <p:cNvSpPr>
            <a:spLocks noGrp="1"/>
          </p:cNvSpPr>
          <p:nvPr>
            <p:ph idx="1"/>
          </p:nvPr>
        </p:nvSpPr>
        <p:spPr/>
        <p:txBody>
          <a:bodyPr/>
          <a:lstStyle/>
          <a:p>
            <a:pPr marL="0" indent="0" algn="ctr">
              <a:buNone/>
            </a:pPr>
            <a:r>
              <a:rPr lang="en-US" sz="4800" dirty="0"/>
              <a:t>Characters</a:t>
            </a:r>
          </a:p>
          <a:p>
            <a:pPr marL="0" indent="0" algn="ctr">
              <a:buNone/>
            </a:pPr>
            <a:r>
              <a:rPr lang="en-US" sz="4800" dirty="0"/>
              <a:t>Taking</a:t>
            </a:r>
          </a:p>
          <a:p>
            <a:pPr marL="0" indent="0" algn="ctr">
              <a:buNone/>
            </a:pPr>
            <a:r>
              <a:rPr lang="en-US" sz="4800" dirty="0"/>
              <a:t>Action</a:t>
            </a:r>
          </a:p>
        </p:txBody>
      </p:sp>
    </p:spTree>
    <p:extLst>
      <p:ext uri="{BB962C8B-B14F-4D97-AF65-F5344CB8AC3E}">
        <p14:creationId xmlns:p14="http://schemas.microsoft.com/office/powerpoint/2010/main" val="4206631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29600" cy="1143000"/>
          </a:xfrm>
        </p:spPr>
        <p:txBody>
          <a:bodyPr/>
          <a:lstStyle/>
          <a:p>
            <a:r>
              <a:rPr lang="en-US" dirty="0"/>
              <a:t>The</a:t>
            </a:r>
            <a:br>
              <a:rPr lang="en-US" dirty="0"/>
            </a:br>
            <a:r>
              <a:rPr lang="en-US" dirty="0"/>
              <a:t>DREADED</a:t>
            </a:r>
            <a:br>
              <a:rPr lang="en-US" dirty="0"/>
            </a:br>
            <a:r>
              <a:rPr lang="en-US" dirty="0"/>
              <a:t>BACKSTORY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489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to the PAST:</a:t>
            </a:r>
          </a:p>
        </p:txBody>
      </p:sp>
      <p:sp>
        <p:nvSpPr>
          <p:cNvPr id="3" name="Content Placeholder 2"/>
          <p:cNvSpPr>
            <a:spLocks noGrp="1"/>
          </p:cNvSpPr>
          <p:nvPr>
            <p:ph idx="1"/>
          </p:nvPr>
        </p:nvSpPr>
        <p:spPr>
          <a:xfrm>
            <a:off x="917272" y="1556792"/>
            <a:ext cx="8229600" cy="4525963"/>
          </a:xfrm>
        </p:spPr>
        <p:txBody>
          <a:bodyPr/>
          <a:lstStyle/>
          <a:p>
            <a:r>
              <a:rPr lang="en-US" dirty="0"/>
              <a:t>Values = taught at early age</a:t>
            </a:r>
          </a:p>
          <a:p>
            <a:endParaRPr lang="en-US" dirty="0"/>
          </a:p>
          <a:p>
            <a:r>
              <a:rPr lang="en-US" dirty="0"/>
              <a:t>Beliefs = learned from world around them via their experiences (right or wrong)</a:t>
            </a:r>
          </a:p>
          <a:p>
            <a:endParaRPr lang="en-US" dirty="0"/>
          </a:p>
          <a:p>
            <a:r>
              <a:rPr lang="en-US" dirty="0"/>
              <a:t>Trauma </a:t>
            </a:r>
          </a:p>
          <a:p>
            <a:endParaRPr lang="en-US" dirty="0"/>
          </a:p>
          <a:p>
            <a:pPr marL="0" indent="0">
              <a:buNone/>
            </a:pPr>
            <a:r>
              <a:rPr lang="en-US" dirty="0"/>
              <a:t>=&gt; Add up to Motivation/Default Action/WHY</a:t>
            </a:r>
          </a:p>
        </p:txBody>
      </p:sp>
    </p:spTree>
    <p:extLst>
      <p:ext uri="{BB962C8B-B14F-4D97-AF65-F5344CB8AC3E}">
        <p14:creationId xmlns:p14="http://schemas.microsoft.com/office/powerpoint/2010/main" val="710148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229600" cy="1143000"/>
          </a:xfrm>
        </p:spPr>
        <p:txBody>
          <a:bodyPr/>
          <a:lstStyle/>
          <a:p>
            <a:r>
              <a:rPr lang="en-US" dirty="0"/>
              <a:t>What</a:t>
            </a:r>
            <a:br>
              <a:rPr lang="en-US" dirty="0"/>
            </a:br>
            <a:r>
              <a:rPr lang="en-US" dirty="0"/>
              <a:t>do </a:t>
            </a:r>
            <a:br>
              <a:rPr lang="en-US" dirty="0"/>
            </a:br>
            <a:r>
              <a:rPr lang="en-US" dirty="0"/>
              <a:t>they</a:t>
            </a:r>
            <a:br>
              <a:rPr lang="en-US" dirty="0"/>
            </a:br>
            <a:r>
              <a:rPr lang="en-US" dirty="0"/>
              <a:t>NEED</a:t>
            </a:r>
            <a:br>
              <a:rPr lang="en-US" dirty="0"/>
            </a:br>
            <a:r>
              <a:rPr lang="en-US" dirty="0"/>
              <a:t>to LEARN?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7385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is</a:t>
            </a:r>
            <a:r>
              <a:rPr lang="mr-IN" dirty="0"/>
              <a:t>…</a:t>
            </a:r>
            <a:endParaRPr lang="en-US" dirty="0"/>
          </a:p>
        </p:txBody>
      </p:sp>
      <p:sp>
        <p:nvSpPr>
          <p:cNvPr id="3" name="Content Placeholder 2"/>
          <p:cNvSpPr>
            <a:spLocks noGrp="1"/>
          </p:cNvSpPr>
          <p:nvPr>
            <p:ph idx="1"/>
          </p:nvPr>
        </p:nvSpPr>
        <p:spPr>
          <a:xfrm>
            <a:off x="1331640" y="1628800"/>
            <a:ext cx="8229600" cy="4525963"/>
          </a:xfrm>
        </p:spPr>
        <p:txBody>
          <a:bodyPr/>
          <a:lstStyle/>
          <a:p>
            <a:r>
              <a:rPr lang="en-US" dirty="0"/>
              <a:t>Motivation/WHY</a:t>
            </a:r>
          </a:p>
          <a:p>
            <a:endParaRPr lang="en-US" dirty="0"/>
          </a:p>
          <a:p>
            <a:r>
              <a:rPr lang="en-US" dirty="0"/>
              <a:t>Source of Default Action</a:t>
            </a:r>
          </a:p>
          <a:p>
            <a:endParaRPr lang="en-US" dirty="0"/>
          </a:p>
          <a:p>
            <a:r>
              <a:rPr lang="en-US" dirty="0"/>
              <a:t>Forms greatest fears</a:t>
            </a:r>
          </a:p>
          <a:p>
            <a:endParaRPr lang="en-US" dirty="0"/>
          </a:p>
          <a:p>
            <a:r>
              <a:rPr lang="en-US" dirty="0"/>
              <a:t>Inspires character’s inner NEED</a:t>
            </a:r>
          </a:p>
        </p:txBody>
      </p:sp>
    </p:spTree>
    <p:extLst>
      <p:ext uri="{BB962C8B-B14F-4D97-AF65-F5344CB8AC3E}">
        <p14:creationId xmlns:p14="http://schemas.microsoft.com/office/powerpoint/2010/main" val="2017561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is</a:t>
            </a:r>
            <a:r>
              <a:rPr lang="mr-IN" dirty="0"/>
              <a:t>…</a:t>
            </a:r>
            <a:endParaRPr lang="en-US" dirty="0"/>
          </a:p>
        </p:txBody>
      </p:sp>
      <p:sp>
        <p:nvSpPr>
          <p:cNvPr id="3" name="Content Placeholder 2"/>
          <p:cNvSpPr>
            <a:spLocks noGrp="1"/>
          </p:cNvSpPr>
          <p:nvPr>
            <p:ph idx="1"/>
          </p:nvPr>
        </p:nvSpPr>
        <p:spPr>
          <a:xfrm>
            <a:off x="1187624" y="1628800"/>
            <a:ext cx="8229600" cy="4525963"/>
          </a:xfrm>
        </p:spPr>
        <p:txBody>
          <a:bodyPr/>
          <a:lstStyle/>
          <a:p>
            <a:r>
              <a:rPr lang="en-US" dirty="0"/>
              <a:t>Outer Goal: what they WANT</a:t>
            </a:r>
          </a:p>
          <a:p>
            <a:endParaRPr lang="en-US" dirty="0"/>
          </a:p>
          <a:p>
            <a:r>
              <a:rPr lang="en-US" dirty="0"/>
              <a:t>Inner Goal: what they NEED</a:t>
            </a:r>
          </a:p>
        </p:txBody>
      </p:sp>
    </p:spTree>
    <p:extLst>
      <p:ext uri="{BB962C8B-B14F-4D97-AF65-F5344CB8AC3E}">
        <p14:creationId xmlns:p14="http://schemas.microsoft.com/office/powerpoint/2010/main" val="51209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is</a:t>
            </a:r>
            <a:r>
              <a:rPr lang="mr-IN" dirty="0"/>
              <a:t>…</a:t>
            </a:r>
            <a:endParaRPr lang="en-US" dirty="0"/>
          </a:p>
        </p:txBody>
      </p:sp>
      <p:sp>
        <p:nvSpPr>
          <p:cNvPr id="3" name="Content Placeholder 2"/>
          <p:cNvSpPr>
            <a:spLocks noGrp="1"/>
          </p:cNvSpPr>
          <p:nvPr>
            <p:ph idx="1"/>
          </p:nvPr>
        </p:nvSpPr>
        <p:spPr>
          <a:xfrm>
            <a:off x="1187624" y="1628800"/>
            <a:ext cx="8229600" cy="4525963"/>
          </a:xfrm>
        </p:spPr>
        <p:txBody>
          <a:bodyPr/>
          <a:lstStyle/>
          <a:p>
            <a:r>
              <a:rPr lang="en-US" dirty="0"/>
              <a:t>HOW they get what they Want/Need</a:t>
            </a:r>
          </a:p>
          <a:p>
            <a:endParaRPr lang="en-US" dirty="0"/>
          </a:p>
          <a:p>
            <a:r>
              <a:rPr lang="en-US" dirty="0"/>
              <a:t>Filled with CONFLICT, conflict, conflict</a:t>
            </a:r>
          </a:p>
          <a:p>
            <a:endParaRPr lang="en-US" dirty="0"/>
          </a:p>
          <a:p>
            <a:r>
              <a:rPr lang="en-US" dirty="0"/>
              <a:t>Decisions, dilemmas, dire straits</a:t>
            </a:r>
          </a:p>
        </p:txBody>
      </p:sp>
    </p:spTree>
    <p:extLst>
      <p:ext uri="{BB962C8B-B14F-4D97-AF65-F5344CB8AC3E}">
        <p14:creationId xmlns:p14="http://schemas.microsoft.com/office/powerpoint/2010/main" val="253304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rst_novel.gif"/>
          <p:cNvPicPr>
            <a:picLocks noGrp="1" noChangeAspect="1"/>
          </p:cNvPicPr>
          <p:nvPr>
            <p:ph idx="1"/>
          </p:nvPr>
        </p:nvPicPr>
        <p:blipFill>
          <a:blip r:embed="rId3">
            <a:extLst>
              <a:ext uri="{28A0092B-C50C-407E-A947-70E740481C1C}">
                <a14:useLocalDpi xmlns:a14="http://schemas.microsoft.com/office/drawing/2010/main" val="0"/>
              </a:ext>
            </a:extLst>
          </a:blip>
          <a:srcRect l="-5162" r="-5162"/>
          <a:stretch>
            <a:fillRect/>
          </a:stretch>
        </p:blipFill>
        <p:spPr>
          <a:xfrm>
            <a:off x="1187624" y="260648"/>
            <a:ext cx="8229600" cy="5865515"/>
          </a:xfrm>
        </p:spPr>
      </p:pic>
    </p:spTree>
    <p:extLst>
      <p:ext uri="{BB962C8B-B14F-4D97-AF65-F5344CB8AC3E}">
        <p14:creationId xmlns:p14="http://schemas.microsoft.com/office/powerpoint/2010/main" val="1325635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20888"/>
            <a:ext cx="8229600" cy="1143000"/>
          </a:xfrm>
        </p:spPr>
        <p:txBody>
          <a:bodyPr/>
          <a:lstStyle/>
          <a:p>
            <a:r>
              <a:rPr lang="en-US" dirty="0"/>
              <a:t>NO conflict</a:t>
            </a:r>
            <a:br>
              <a:rPr lang="en-US" dirty="0"/>
            </a:br>
            <a:r>
              <a:rPr lang="en-US" dirty="0"/>
              <a:t>=</a:t>
            </a:r>
            <a:br>
              <a:rPr lang="en-US" dirty="0"/>
            </a:br>
            <a:r>
              <a:rPr lang="en-US" dirty="0"/>
              <a:t>NO story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4709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a:t>
            </a:r>
          </a:p>
        </p:txBody>
      </p:sp>
      <p:sp>
        <p:nvSpPr>
          <p:cNvPr id="3" name="Content Placeholder 2"/>
          <p:cNvSpPr>
            <a:spLocks noGrp="1"/>
          </p:cNvSpPr>
          <p:nvPr>
            <p:ph idx="1"/>
          </p:nvPr>
        </p:nvSpPr>
        <p:spPr>
          <a:xfrm>
            <a:off x="1187624" y="1600200"/>
            <a:ext cx="7499176" cy="4525963"/>
          </a:xfrm>
        </p:spPr>
        <p:txBody>
          <a:bodyPr/>
          <a:lstStyle/>
          <a:p>
            <a:r>
              <a:rPr lang="en-US" dirty="0"/>
              <a:t>Outer Conflict = Nemesis, what most stands in way of obtaining story Goal</a:t>
            </a:r>
          </a:p>
          <a:p>
            <a:endParaRPr lang="en-US" dirty="0"/>
          </a:p>
          <a:p>
            <a:r>
              <a:rPr lang="en-US" dirty="0"/>
              <a:t>Inner Conflict = greatest FEAR</a:t>
            </a:r>
          </a:p>
        </p:txBody>
      </p:sp>
    </p:spTree>
    <p:extLst>
      <p:ext uri="{BB962C8B-B14F-4D97-AF65-F5344CB8AC3E}">
        <p14:creationId xmlns:p14="http://schemas.microsoft.com/office/powerpoint/2010/main" val="858413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ox-1514845_1920.jpg"/>
          <p:cNvPicPr>
            <a:picLocks noGrp="1" noChangeAspect="1"/>
          </p:cNvPicPr>
          <p:nvPr>
            <p:ph idx="1"/>
          </p:nvPr>
        </p:nvPicPr>
        <p:blipFill>
          <a:blip r:embed="rId3">
            <a:extLst>
              <a:ext uri="{28A0092B-C50C-407E-A947-70E740481C1C}">
                <a14:useLocalDpi xmlns:a14="http://schemas.microsoft.com/office/drawing/2010/main" val="0"/>
              </a:ext>
            </a:extLst>
          </a:blip>
          <a:srcRect l="2033" r="2033"/>
          <a:stretch>
            <a:fillRect/>
          </a:stretch>
        </p:blipFill>
        <p:spPr>
          <a:xfrm>
            <a:off x="755576" y="1196752"/>
            <a:ext cx="8229600" cy="4525963"/>
          </a:xfrm>
        </p:spPr>
      </p:pic>
    </p:spTree>
    <p:extLst>
      <p:ext uri="{BB962C8B-B14F-4D97-AF65-F5344CB8AC3E}">
        <p14:creationId xmlns:p14="http://schemas.microsoft.com/office/powerpoint/2010/main" val="4267386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your DEFAULT</a:t>
            </a:r>
          </a:p>
        </p:txBody>
      </p:sp>
      <p:sp>
        <p:nvSpPr>
          <p:cNvPr id="3" name="Content Placeholder 2"/>
          <p:cNvSpPr>
            <a:spLocks noGrp="1"/>
          </p:cNvSpPr>
          <p:nvPr>
            <p:ph idx="1"/>
          </p:nvPr>
        </p:nvSpPr>
        <p:spPr>
          <a:xfrm>
            <a:off x="1115616" y="1600200"/>
            <a:ext cx="7571184" cy="4525963"/>
          </a:xfrm>
        </p:spPr>
        <p:txBody>
          <a:bodyPr/>
          <a:lstStyle/>
          <a:p>
            <a:r>
              <a:rPr lang="en-US" dirty="0"/>
              <a:t>Childhood trauma</a:t>
            </a:r>
          </a:p>
          <a:p>
            <a:endParaRPr lang="en-US" dirty="0"/>
          </a:p>
          <a:p>
            <a:r>
              <a:rPr lang="en-US" dirty="0"/>
              <a:t>Teaches an attitude to protect character</a:t>
            </a:r>
          </a:p>
          <a:p>
            <a:endParaRPr lang="en-US" dirty="0"/>
          </a:p>
          <a:p>
            <a:r>
              <a:rPr lang="en-US" dirty="0"/>
              <a:t>Okay if “cliché” : lone wolf cop, Scrooge, Blanche Dubois, </a:t>
            </a:r>
            <a:r>
              <a:rPr lang="en-US" dirty="0" err="1"/>
              <a:t>etc</a:t>
            </a:r>
            <a:endParaRPr lang="en-US" dirty="0"/>
          </a:p>
        </p:txBody>
      </p:sp>
    </p:spTree>
    <p:extLst>
      <p:ext uri="{BB962C8B-B14F-4D97-AF65-F5344CB8AC3E}">
        <p14:creationId xmlns:p14="http://schemas.microsoft.com/office/powerpoint/2010/main" val="1454221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 is Plot</a:t>
            </a:r>
          </a:p>
        </p:txBody>
      </p:sp>
      <p:sp>
        <p:nvSpPr>
          <p:cNvPr id="3" name="Content Placeholder 2"/>
          <p:cNvSpPr>
            <a:spLocks noGrp="1"/>
          </p:cNvSpPr>
          <p:nvPr>
            <p:ph idx="1"/>
          </p:nvPr>
        </p:nvSpPr>
        <p:spPr>
          <a:xfrm>
            <a:off x="1187624" y="1600200"/>
            <a:ext cx="7499176" cy="4525963"/>
          </a:xfrm>
        </p:spPr>
        <p:txBody>
          <a:bodyPr/>
          <a:lstStyle/>
          <a:p>
            <a:r>
              <a:rPr lang="en-US" dirty="0"/>
              <a:t>Act One = Past/World of Default Working</a:t>
            </a:r>
          </a:p>
          <a:p>
            <a:endParaRPr lang="en-US" dirty="0"/>
          </a:p>
          <a:p>
            <a:r>
              <a:rPr lang="en-US" dirty="0"/>
              <a:t>Act Two = Present/Upside Down/Default NOT Working/Conflict</a:t>
            </a:r>
          </a:p>
          <a:p>
            <a:endParaRPr lang="en-US" dirty="0"/>
          </a:p>
          <a:p>
            <a:r>
              <a:rPr lang="en-US" dirty="0"/>
              <a:t>Act Three = Future/Goals Won or Lost or Sacrificed/NEW Default Created</a:t>
            </a:r>
          </a:p>
        </p:txBody>
      </p:sp>
    </p:spTree>
    <p:extLst>
      <p:ext uri="{BB962C8B-B14F-4D97-AF65-F5344CB8AC3E}">
        <p14:creationId xmlns:p14="http://schemas.microsoft.com/office/powerpoint/2010/main" val="4198804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SILENCE OF THE LAMBS</a:t>
            </a:r>
          </a:p>
        </p:txBody>
      </p:sp>
      <p:sp>
        <p:nvSpPr>
          <p:cNvPr id="3" name="Content Placeholder 2"/>
          <p:cNvSpPr>
            <a:spLocks noGrp="1"/>
          </p:cNvSpPr>
          <p:nvPr>
            <p:ph idx="1"/>
          </p:nvPr>
        </p:nvSpPr>
        <p:spPr>
          <a:xfrm>
            <a:off x="1187624" y="1600200"/>
            <a:ext cx="7499176" cy="4525963"/>
          </a:xfrm>
        </p:spPr>
        <p:txBody>
          <a:bodyPr/>
          <a:lstStyle/>
          <a:p>
            <a:r>
              <a:rPr lang="en-US" dirty="0"/>
              <a:t>Outer Goal = WANTs to save girl</a:t>
            </a:r>
          </a:p>
          <a:p>
            <a:endParaRPr lang="en-US" dirty="0"/>
          </a:p>
          <a:p>
            <a:r>
              <a:rPr lang="en-US" dirty="0"/>
              <a:t>Inner Goal = NEEDs to</a:t>
            </a:r>
            <a:r>
              <a:rPr lang="mr-IN" dirty="0"/>
              <a:t>…</a:t>
            </a:r>
            <a:endParaRPr lang="en-US" dirty="0"/>
          </a:p>
        </p:txBody>
      </p:sp>
    </p:spTree>
    <p:extLst>
      <p:ext uri="{BB962C8B-B14F-4D97-AF65-F5344CB8AC3E}">
        <p14:creationId xmlns:p14="http://schemas.microsoft.com/office/powerpoint/2010/main" val="3861999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SILENCE OF THE LAMBS</a:t>
            </a:r>
          </a:p>
        </p:txBody>
      </p:sp>
      <p:sp>
        <p:nvSpPr>
          <p:cNvPr id="3" name="Content Placeholder 2"/>
          <p:cNvSpPr>
            <a:spLocks noGrp="1"/>
          </p:cNvSpPr>
          <p:nvPr>
            <p:ph idx="1"/>
          </p:nvPr>
        </p:nvSpPr>
        <p:spPr>
          <a:xfrm>
            <a:off x="1115616" y="1600200"/>
            <a:ext cx="7571184" cy="4525963"/>
          </a:xfrm>
        </p:spPr>
        <p:txBody>
          <a:bodyPr/>
          <a:lstStyle/>
          <a:p>
            <a:r>
              <a:rPr lang="en-US" dirty="0"/>
              <a:t>Outer Goal = WANTs to save girl</a:t>
            </a:r>
          </a:p>
          <a:p>
            <a:endParaRPr lang="en-US" dirty="0"/>
          </a:p>
          <a:p>
            <a:r>
              <a:rPr lang="en-US" dirty="0"/>
              <a:t>Inner Goal = NEEDs to</a:t>
            </a:r>
            <a:r>
              <a:rPr lang="mr-IN" dirty="0"/>
              <a:t>…</a:t>
            </a:r>
            <a:endParaRPr lang="en-US" dirty="0"/>
          </a:p>
          <a:p>
            <a:pPr marL="0" indent="0">
              <a:buNone/>
            </a:pPr>
            <a:r>
              <a:rPr lang="en-US" dirty="0"/>
              <a:t>                                       SILENCE THE LAMBS</a:t>
            </a:r>
          </a:p>
        </p:txBody>
      </p:sp>
    </p:spTree>
    <p:extLst>
      <p:ext uri="{BB962C8B-B14F-4D97-AF65-F5344CB8AC3E}">
        <p14:creationId xmlns:p14="http://schemas.microsoft.com/office/powerpoint/2010/main" val="3380453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9632" y="1600200"/>
            <a:ext cx="7427168" cy="4525963"/>
          </a:xfrm>
        </p:spPr>
        <p:txBody>
          <a:bodyPr/>
          <a:lstStyle/>
          <a:p>
            <a:r>
              <a:rPr lang="en-US" dirty="0"/>
              <a:t>Outer Conflict = Buffalo Bill</a:t>
            </a:r>
          </a:p>
          <a:p>
            <a:endParaRPr lang="en-US" dirty="0"/>
          </a:p>
          <a:p>
            <a:r>
              <a:rPr lang="en-US" dirty="0"/>
              <a:t>Inner Conflict/Greatest Fear = being abandoned/helpless to save anyone especially herself</a:t>
            </a:r>
          </a:p>
          <a:p>
            <a:endParaRPr lang="en-US" dirty="0"/>
          </a:p>
          <a:p>
            <a:r>
              <a:rPr lang="en-US" dirty="0"/>
              <a:t>Set up in Act Two but comes true in Act Three</a:t>
            </a:r>
          </a:p>
        </p:txBody>
      </p:sp>
    </p:spTree>
    <p:extLst>
      <p:ext uri="{BB962C8B-B14F-4D97-AF65-F5344CB8AC3E}">
        <p14:creationId xmlns:p14="http://schemas.microsoft.com/office/powerpoint/2010/main" val="3080417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=&gt; Present =&gt; Future</a:t>
            </a:r>
          </a:p>
        </p:txBody>
      </p:sp>
      <p:sp>
        <p:nvSpPr>
          <p:cNvPr id="3" name="Content Placeholder 2"/>
          <p:cNvSpPr>
            <a:spLocks noGrp="1"/>
          </p:cNvSpPr>
          <p:nvPr>
            <p:ph idx="1"/>
          </p:nvPr>
        </p:nvSpPr>
        <p:spPr>
          <a:xfrm>
            <a:off x="1043608" y="1600200"/>
            <a:ext cx="7643192" cy="4525963"/>
          </a:xfrm>
        </p:spPr>
        <p:txBody>
          <a:bodyPr/>
          <a:lstStyle/>
          <a:p>
            <a:r>
              <a:rPr lang="en-US" dirty="0"/>
              <a:t>Childhood Trauma = loss of father/unable to save lambs</a:t>
            </a:r>
          </a:p>
          <a:p>
            <a:endParaRPr lang="en-US" dirty="0"/>
          </a:p>
          <a:p>
            <a:r>
              <a:rPr lang="en-US" dirty="0"/>
              <a:t>Leads to DEFAULT of going it alone (if alone can’t be abandoned)</a:t>
            </a:r>
          </a:p>
          <a:p>
            <a:endParaRPr lang="en-US" dirty="0"/>
          </a:p>
          <a:p>
            <a:r>
              <a:rPr lang="en-US" dirty="0"/>
              <a:t>UNTIL Act 3 Black Moment when faces FEARS and learns NEW Default</a:t>
            </a:r>
          </a:p>
        </p:txBody>
      </p:sp>
    </p:spTree>
    <p:extLst>
      <p:ext uri="{BB962C8B-B14F-4D97-AF65-F5344CB8AC3E}">
        <p14:creationId xmlns:p14="http://schemas.microsoft.com/office/powerpoint/2010/main" val="3457731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9552" y="1052736"/>
            <a:ext cx="8229600" cy="4525963"/>
          </a:xfrm>
        </p:spPr>
        <p:txBody>
          <a:bodyPr/>
          <a:lstStyle/>
          <a:p>
            <a:pPr marL="0" indent="0" algn="ctr">
              <a:buNone/>
            </a:pPr>
            <a:r>
              <a:rPr lang="en-US" dirty="0"/>
              <a:t>Childhood FEAR</a:t>
            </a:r>
          </a:p>
          <a:p>
            <a:pPr marL="0" indent="0" algn="ctr">
              <a:buNone/>
            </a:pPr>
            <a:r>
              <a:rPr lang="en-US" dirty="0"/>
              <a:t>+</a:t>
            </a:r>
          </a:p>
          <a:p>
            <a:pPr marL="0" indent="0" algn="ctr">
              <a:buNone/>
            </a:pPr>
            <a:r>
              <a:rPr lang="en-US" dirty="0"/>
              <a:t>Protective DEFAULT</a:t>
            </a:r>
          </a:p>
          <a:p>
            <a:pPr marL="0" indent="0" algn="ctr">
              <a:buNone/>
            </a:pPr>
            <a:r>
              <a:rPr lang="en-US" dirty="0"/>
              <a:t>+</a:t>
            </a:r>
          </a:p>
          <a:p>
            <a:pPr marL="0" indent="0" algn="ctr">
              <a:buNone/>
            </a:pPr>
            <a:r>
              <a:rPr lang="en-US" dirty="0"/>
              <a:t>Unconscious NEED</a:t>
            </a:r>
          </a:p>
          <a:p>
            <a:pPr marL="0" indent="0" algn="ctr">
              <a:buNone/>
            </a:pPr>
            <a:endParaRPr lang="en-US" dirty="0"/>
          </a:p>
          <a:p>
            <a:pPr marL="0" indent="0" algn="ctr">
              <a:buNone/>
            </a:pPr>
            <a:r>
              <a:rPr lang="en-US" dirty="0"/>
              <a:t>=&gt; ALL intersect at Black Moment</a:t>
            </a:r>
          </a:p>
        </p:txBody>
      </p:sp>
    </p:spTree>
    <p:extLst>
      <p:ext uri="{BB962C8B-B14F-4D97-AF65-F5344CB8AC3E}">
        <p14:creationId xmlns:p14="http://schemas.microsoft.com/office/powerpoint/2010/main" val="355034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is</a:t>
            </a:r>
            <a:r>
              <a:rPr lang="mr-IN" dirty="0"/>
              <a:t>…</a:t>
            </a:r>
            <a:endParaRPr lang="en-US" dirty="0"/>
          </a:p>
        </p:txBody>
      </p:sp>
      <p:sp>
        <p:nvSpPr>
          <p:cNvPr id="3" name="Content Placeholder 2"/>
          <p:cNvSpPr>
            <a:spLocks noGrp="1"/>
          </p:cNvSpPr>
          <p:nvPr>
            <p:ph idx="1"/>
          </p:nvPr>
        </p:nvSpPr>
        <p:spPr>
          <a:xfrm>
            <a:off x="1259632" y="1600200"/>
            <a:ext cx="7427168" cy="4525963"/>
          </a:xfrm>
        </p:spPr>
        <p:txBody>
          <a:bodyPr/>
          <a:lstStyle/>
          <a:p>
            <a:r>
              <a:rPr lang="en-US" dirty="0"/>
              <a:t>Characters taking ACTION</a:t>
            </a:r>
          </a:p>
          <a:p>
            <a:endParaRPr lang="en-US" dirty="0"/>
          </a:p>
          <a:p>
            <a:r>
              <a:rPr lang="en-US" dirty="0"/>
              <a:t>Plot = Time </a:t>
            </a:r>
          </a:p>
          <a:p>
            <a:endParaRPr lang="en-US" dirty="0"/>
          </a:p>
          <a:p>
            <a:r>
              <a:rPr lang="en-US" dirty="0"/>
              <a:t>Decisions, Actions, Change over the TIME of the Plot reveal Truth of Character</a:t>
            </a:r>
          </a:p>
        </p:txBody>
      </p:sp>
    </p:spTree>
    <p:extLst>
      <p:ext uri="{BB962C8B-B14F-4D97-AF65-F5344CB8AC3E}">
        <p14:creationId xmlns:p14="http://schemas.microsoft.com/office/powerpoint/2010/main" val="1903929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Primal</a:t>
            </a:r>
          </a:p>
        </p:txBody>
      </p:sp>
      <p:sp>
        <p:nvSpPr>
          <p:cNvPr id="3" name="Content Placeholder 2"/>
          <p:cNvSpPr>
            <a:spLocks noGrp="1"/>
          </p:cNvSpPr>
          <p:nvPr>
            <p:ph idx="1"/>
          </p:nvPr>
        </p:nvSpPr>
        <p:spPr>
          <a:xfrm>
            <a:off x="1403648" y="1600200"/>
            <a:ext cx="7283152" cy="4525963"/>
          </a:xfrm>
        </p:spPr>
        <p:txBody>
          <a:bodyPr/>
          <a:lstStyle/>
          <a:p>
            <a:r>
              <a:rPr lang="en-US" dirty="0"/>
              <a:t>Protagonist </a:t>
            </a:r>
          </a:p>
          <a:p>
            <a:r>
              <a:rPr lang="en-US" dirty="0"/>
              <a:t>Antagonist v. Nemesis</a:t>
            </a:r>
          </a:p>
          <a:p>
            <a:r>
              <a:rPr lang="en-US" dirty="0"/>
              <a:t>Romantic Interest</a:t>
            </a:r>
          </a:p>
          <a:p>
            <a:r>
              <a:rPr lang="en-US" dirty="0" err="1"/>
              <a:t>Shapeshifter</a:t>
            </a:r>
            <a:r>
              <a:rPr lang="en-US" dirty="0"/>
              <a:t>/Trickster</a:t>
            </a:r>
          </a:p>
          <a:p>
            <a:r>
              <a:rPr lang="en-US" dirty="0"/>
              <a:t>Mentor</a:t>
            </a:r>
          </a:p>
          <a:p>
            <a:r>
              <a:rPr lang="en-US" dirty="0"/>
              <a:t>Sidekicks</a:t>
            </a:r>
          </a:p>
          <a:p>
            <a:r>
              <a:rPr lang="en-US" dirty="0"/>
              <a:t>Red Shirts</a:t>
            </a:r>
          </a:p>
        </p:txBody>
      </p:sp>
    </p:spTree>
    <p:extLst>
      <p:ext uri="{BB962C8B-B14F-4D97-AF65-F5344CB8AC3E}">
        <p14:creationId xmlns:p14="http://schemas.microsoft.com/office/powerpoint/2010/main" val="3148210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sp>
        <p:nvSpPr>
          <p:cNvPr id="3" name="Content Placeholder 2"/>
          <p:cNvSpPr>
            <a:spLocks noGrp="1"/>
          </p:cNvSpPr>
          <p:nvPr>
            <p:ph idx="1"/>
          </p:nvPr>
        </p:nvSpPr>
        <p:spPr>
          <a:xfrm>
            <a:off x="1043608" y="1600200"/>
            <a:ext cx="7643192" cy="4525963"/>
          </a:xfrm>
        </p:spPr>
        <p:txBody>
          <a:bodyPr/>
          <a:lstStyle/>
          <a:p>
            <a:r>
              <a:rPr lang="en-US" dirty="0"/>
              <a:t>Who is your main character?</a:t>
            </a:r>
          </a:p>
          <a:p>
            <a:r>
              <a:rPr lang="en-US" dirty="0"/>
              <a:t>Do they have a Antagonist?</a:t>
            </a:r>
          </a:p>
          <a:p>
            <a:r>
              <a:rPr lang="en-US" dirty="0"/>
              <a:t>Do they have a Nemesis?</a:t>
            </a:r>
          </a:p>
          <a:p>
            <a:r>
              <a:rPr lang="en-US" dirty="0"/>
              <a:t>Do they have a Love Interest?</a:t>
            </a:r>
          </a:p>
          <a:p>
            <a:r>
              <a:rPr lang="en-US" dirty="0"/>
              <a:t>Do they have a Mentor?</a:t>
            </a:r>
          </a:p>
          <a:p>
            <a:r>
              <a:rPr lang="en-US" dirty="0"/>
              <a:t>Is anyone a </a:t>
            </a:r>
            <a:r>
              <a:rPr lang="en-US" dirty="0" err="1"/>
              <a:t>Shapeshifter</a:t>
            </a:r>
            <a:r>
              <a:rPr lang="en-US" dirty="0"/>
              <a:t>/Trickster?</a:t>
            </a:r>
          </a:p>
          <a:p>
            <a:r>
              <a:rPr lang="en-US" dirty="0"/>
              <a:t>Is there a Sidekick?</a:t>
            </a:r>
          </a:p>
        </p:txBody>
      </p:sp>
    </p:spTree>
    <p:extLst>
      <p:ext uri="{BB962C8B-B14F-4D97-AF65-F5344CB8AC3E}">
        <p14:creationId xmlns:p14="http://schemas.microsoft.com/office/powerpoint/2010/main" val="4140196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5576" y="980728"/>
            <a:ext cx="8229600" cy="4525963"/>
          </a:xfrm>
        </p:spPr>
        <p:txBody>
          <a:bodyPr/>
          <a:lstStyle/>
          <a:p>
            <a:r>
              <a:rPr lang="en-US" dirty="0"/>
              <a:t>What’s your main character’s DEFAULT?</a:t>
            </a:r>
          </a:p>
          <a:p>
            <a:r>
              <a:rPr lang="en-US" dirty="0"/>
              <a:t>What past trauma led to it?</a:t>
            </a:r>
          </a:p>
          <a:p>
            <a:r>
              <a:rPr lang="en-US" dirty="0"/>
              <a:t>What’s their greatest FEAR?</a:t>
            </a:r>
          </a:p>
          <a:p>
            <a:r>
              <a:rPr lang="en-US" dirty="0"/>
              <a:t>What do they NEED to learn to overcome this fear/create a new Default?</a:t>
            </a:r>
          </a:p>
          <a:p>
            <a:r>
              <a:rPr lang="en-US" dirty="0"/>
              <a:t>What is their Story Goal/WANT?</a:t>
            </a:r>
          </a:p>
          <a:p>
            <a:r>
              <a:rPr lang="en-US" dirty="0"/>
              <a:t>Who/what most stands in their way?</a:t>
            </a:r>
          </a:p>
          <a:p>
            <a:endParaRPr lang="en-US" dirty="0"/>
          </a:p>
          <a:p>
            <a:r>
              <a:rPr lang="en-US" dirty="0"/>
              <a:t>Bonus: what’s your THEME?</a:t>
            </a:r>
          </a:p>
          <a:p>
            <a:endParaRPr lang="en-US" dirty="0"/>
          </a:p>
        </p:txBody>
      </p:sp>
    </p:spTree>
    <p:extLst>
      <p:ext uri="{BB962C8B-B14F-4D97-AF65-F5344CB8AC3E}">
        <p14:creationId xmlns:p14="http://schemas.microsoft.com/office/powerpoint/2010/main" val="3672277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olorofL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0"/>
            <a:ext cx="4391456" cy="6858000"/>
          </a:xfrm>
          <a:prstGeom prst="rect">
            <a:avLst/>
          </a:prstGeom>
        </p:spPr>
      </p:pic>
    </p:spTree>
    <p:extLst>
      <p:ext uri="{BB962C8B-B14F-4D97-AF65-F5344CB8AC3E}">
        <p14:creationId xmlns:p14="http://schemas.microsoft.com/office/powerpoint/2010/main" val="122263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101</a:t>
            </a:r>
          </a:p>
        </p:txBody>
      </p:sp>
      <p:sp>
        <p:nvSpPr>
          <p:cNvPr id="3" name="Content Placeholder 2"/>
          <p:cNvSpPr>
            <a:spLocks noGrp="1"/>
          </p:cNvSpPr>
          <p:nvPr>
            <p:ph idx="1"/>
          </p:nvPr>
        </p:nvSpPr>
        <p:spPr>
          <a:xfrm>
            <a:off x="1259632" y="1600200"/>
            <a:ext cx="7427168" cy="4525963"/>
          </a:xfrm>
        </p:spPr>
        <p:txBody>
          <a:bodyPr/>
          <a:lstStyle/>
          <a:p>
            <a:r>
              <a:rPr lang="en-US" dirty="0"/>
              <a:t>Opening </a:t>
            </a:r>
          </a:p>
          <a:p>
            <a:r>
              <a:rPr lang="en-US" dirty="0"/>
              <a:t>Call to action</a:t>
            </a:r>
          </a:p>
          <a:p>
            <a:r>
              <a:rPr lang="en-US" dirty="0"/>
              <a:t>Turning Point #1 = Decision</a:t>
            </a:r>
          </a:p>
          <a:p>
            <a:r>
              <a:rPr lang="en-US" dirty="0"/>
              <a:t>Midpoint = Everything Changes</a:t>
            </a:r>
          </a:p>
          <a:p>
            <a:r>
              <a:rPr lang="en-US" dirty="0"/>
              <a:t>Turning Point #2 = Retreat</a:t>
            </a:r>
          </a:p>
          <a:p>
            <a:r>
              <a:rPr lang="en-US" dirty="0"/>
              <a:t>Black Moment = Crisis</a:t>
            </a:r>
          </a:p>
          <a:p>
            <a:r>
              <a:rPr lang="en-US" dirty="0"/>
              <a:t>Climax = Change</a:t>
            </a:r>
          </a:p>
          <a:p>
            <a:r>
              <a:rPr lang="en-US" dirty="0"/>
              <a:t>Resolution</a:t>
            </a:r>
          </a:p>
        </p:txBody>
      </p:sp>
    </p:spTree>
    <p:extLst>
      <p:ext uri="{BB962C8B-B14F-4D97-AF65-F5344CB8AC3E}">
        <p14:creationId xmlns:p14="http://schemas.microsoft.com/office/powerpoint/2010/main" val="168976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Secrets:</a:t>
            </a:r>
          </a:p>
        </p:txBody>
      </p:sp>
      <p:sp>
        <p:nvSpPr>
          <p:cNvPr id="3" name="Content Placeholder 2"/>
          <p:cNvSpPr>
            <a:spLocks noGrp="1"/>
          </p:cNvSpPr>
          <p:nvPr>
            <p:ph idx="1"/>
          </p:nvPr>
        </p:nvSpPr>
        <p:spPr>
          <a:xfrm>
            <a:off x="2195736" y="1628800"/>
            <a:ext cx="8229600" cy="4525963"/>
          </a:xfrm>
        </p:spPr>
        <p:txBody>
          <a:bodyPr/>
          <a:lstStyle/>
          <a:p>
            <a:r>
              <a:rPr lang="en-US" dirty="0"/>
              <a:t>Know Yourself</a:t>
            </a:r>
          </a:p>
          <a:p>
            <a:r>
              <a:rPr lang="en-US" dirty="0"/>
              <a:t>Know Your Reader</a:t>
            </a:r>
          </a:p>
          <a:p>
            <a:r>
              <a:rPr lang="en-US" dirty="0"/>
              <a:t>Know Your Story</a:t>
            </a:r>
          </a:p>
        </p:txBody>
      </p:sp>
    </p:spTree>
    <p:extLst>
      <p:ext uri="{BB962C8B-B14F-4D97-AF65-F5344CB8AC3E}">
        <p14:creationId xmlns:p14="http://schemas.microsoft.com/office/powerpoint/2010/main" val="188911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Story</a:t>
            </a:r>
          </a:p>
        </p:txBody>
      </p:sp>
      <p:sp>
        <p:nvSpPr>
          <p:cNvPr id="3" name="Content Placeholder 2"/>
          <p:cNvSpPr>
            <a:spLocks noGrp="1"/>
          </p:cNvSpPr>
          <p:nvPr>
            <p:ph idx="1"/>
          </p:nvPr>
        </p:nvSpPr>
        <p:spPr>
          <a:xfrm>
            <a:off x="1259632" y="1600200"/>
            <a:ext cx="7427168" cy="4525963"/>
          </a:xfrm>
        </p:spPr>
        <p:txBody>
          <a:bodyPr/>
          <a:lstStyle/>
          <a:p>
            <a:r>
              <a:rPr lang="en-US" dirty="0"/>
              <a:t>What’s it about = Core Idea</a:t>
            </a:r>
          </a:p>
          <a:p>
            <a:endParaRPr lang="en-US" dirty="0"/>
          </a:p>
          <a:p>
            <a:r>
              <a:rPr lang="en-US" dirty="0"/>
              <a:t>Premise, pitch, logline, high concept, theme</a:t>
            </a:r>
            <a:r>
              <a:rPr lang="mr-IN" dirty="0"/>
              <a:t>…</a:t>
            </a:r>
            <a:r>
              <a:rPr lang="en-US" dirty="0"/>
              <a:t>all stem from Core Idea</a:t>
            </a:r>
          </a:p>
        </p:txBody>
      </p:sp>
    </p:spTree>
    <p:extLst>
      <p:ext uri="{BB962C8B-B14F-4D97-AF65-F5344CB8AC3E}">
        <p14:creationId xmlns:p14="http://schemas.microsoft.com/office/powerpoint/2010/main" val="86675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lstStyle/>
          <a:p>
            <a:r>
              <a:rPr lang="en-US" dirty="0"/>
              <a:t>YOUR TURN!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57174609"/>
      </p:ext>
    </p:extLst>
  </p:cSld>
  <p:clrMapOvr>
    <a:masterClrMapping/>
  </p:clrMapOvr>
</p:sld>
</file>

<file path=ppt/theme/theme1.xml><?xml version="1.0" encoding="utf-8"?>
<a:theme xmlns:a="http://schemas.openxmlformats.org/drawingml/2006/main" name="coloredpencils">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ThinkBIG2018.potx</Template>
  <TotalTime>3795</TotalTime>
  <Words>2876</Words>
  <Application>Microsoft Macintosh PowerPoint</Application>
  <PresentationFormat>On-screen Show (4:3)</PresentationFormat>
  <Paragraphs>376</Paragraphs>
  <Slides>53</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Corbel</vt:lpstr>
      <vt:lpstr>coloredpencils</vt:lpstr>
      <vt:lpstr>WHAT IS STORY?</vt:lpstr>
      <vt:lpstr>SIX most POWERFUL words….</vt:lpstr>
      <vt:lpstr>Let Me Tell You A STORY</vt:lpstr>
      <vt:lpstr>PowerPoint Presentation</vt:lpstr>
      <vt:lpstr>Story is…</vt:lpstr>
      <vt:lpstr>Plotting 101</vt:lpstr>
      <vt:lpstr>3 Secrets:</vt:lpstr>
      <vt:lpstr>Know Your Story</vt:lpstr>
      <vt:lpstr>YOUR TURN!</vt:lpstr>
      <vt:lpstr>PowerPoint Presentation</vt:lpstr>
      <vt:lpstr>OPENING HOOKS</vt:lpstr>
      <vt:lpstr>5 second rule</vt:lpstr>
      <vt:lpstr>Theme</vt:lpstr>
      <vt:lpstr>Why do we need it?</vt:lpstr>
      <vt:lpstr>Patriot Games</vt:lpstr>
      <vt:lpstr>PATRIOT GAMES without theme:</vt:lpstr>
      <vt:lpstr>With Theme:</vt:lpstr>
      <vt:lpstr>PowerPoint Presentation</vt:lpstr>
      <vt:lpstr>What is YOUR Promise to YOUR Readers?</vt:lpstr>
      <vt:lpstr>OPENING HOOKS</vt:lpstr>
      <vt:lpstr>PowerPoint Presentation</vt:lpstr>
      <vt:lpstr>How to build a Hook: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TURN!</vt:lpstr>
      <vt:lpstr>PowerPoint Presentation</vt:lpstr>
      <vt:lpstr>STRONG CHARACTERS</vt:lpstr>
      <vt:lpstr>What is Story?</vt:lpstr>
      <vt:lpstr>The DREADED BACKSTORY</vt:lpstr>
      <vt:lpstr>Look to the PAST:</vt:lpstr>
      <vt:lpstr>What do  they NEED to LEARN?</vt:lpstr>
      <vt:lpstr>PAST is…</vt:lpstr>
      <vt:lpstr>FUTURE is…</vt:lpstr>
      <vt:lpstr>PRESENT is…</vt:lpstr>
      <vt:lpstr>NO conflict = NO story</vt:lpstr>
      <vt:lpstr>CONFLICT</vt:lpstr>
      <vt:lpstr>PowerPoint Presentation</vt:lpstr>
      <vt:lpstr>Finding your DEFAULT</vt:lpstr>
      <vt:lpstr>Character is Plot</vt:lpstr>
      <vt:lpstr>SILENCE OF THE LAMBS</vt:lpstr>
      <vt:lpstr>SILENCE OF THE LAMBS</vt:lpstr>
      <vt:lpstr>PowerPoint Presentation</vt:lpstr>
      <vt:lpstr>Past =&gt; Present =&gt; Future</vt:lpstr>
      <vt:lpstr>PowerPoint Presentation</vt:lpstr>
      <vt:lpstr>Go Primal</vt:lpstr>
      <vt:lpstr>Your Turn: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CJ Lyons</cp:lastModifiedBy>
  <cp:revision>583</cp:revision>
  <dcterms:created xsi:type="dcterms:W3CDTF">2010-05-23T14:28:12Z</dcterms:created>
  <dcterms:modified xsi:type="dcterms:W3CDTF">2018-12-31T15:36:01Z</dcterms:modified>
</cp:coreProperties>
</file>